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8" r:id="rId17"/>
    <p:sldId id="271" r:id="rId18"/>
    <p:sldId id="272" r:id="rId19"/>
    <p:sldId id="273" r:id="rId20"/>
    <p:sldId id="274" r:id="rId21"/>
    <p:sldId id="275" r:id="rId22"/>
    <p:sldId id="276" r:id="rId23"/>
    <p:sldId id="279" r:id="rId24"/>
    <p:sldId id="277"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zh-TW" altLang="en-US" dirty="0" smtClean="0"/>
              <a:t>承接研究計畫金額</a:t>
            </a:r>
            <a:endParaRPr lang="zh-TW" dirty="0"/>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TW"/>
        </a:p>
      </c:txPr>
    </c:title>
    <c:autoTitleDeleted val="0"/>
    <c:plotArea>
      <c:layout/>
      <c:lineChart>
        <c:grouping val="standard"/>
        <c:varyColors val="0"/>
        <c:ser>
          <c:idx val="0"/>
          <c:order val="0"/>
          <c:tx>
            <c:strRef>
              <c:f>工作表1!$B$1</c:f>
              <c:strCache>
                <c:ptCount val="1"/>
                <c:pt idx="0">
                  <c:v>科技部計畫</c:v>
                </c:pt>
              </c:strCache>
            </c:strRef>
          </c:tx>
          <c:spPr>
            <a:ln w="31750" cap="rnd">
              <a:solidFill>
                <a:schemeClr val="accent2"/>
              </a:solidFill>
              <a:round/>
            </a:ln>
            <a:effectLst>
              <a:innerShdw blurRad="25400" dist="12700" dir="13500000">
                <a:srgbClr val="000000">
                  <a:alpha val="45000"/>
                </a:srgbClr>
              </a:innerShdw>
            </a:effectLst>
          </c:spPr>
          <c:marker>
            <c:symbol val="none"/>
          </c:marker>
          <c:cat>
            <c:numRef>
              <c:f>工作表1!$A$2:$A$4</c:f>
              <c:numCache>
                <c:formatCode>General</c:formatCode>
                <c:ptCount val="3"/>
                <c:pt idx="0">
                  <c:v>103.0</c:v>
                </c:pt>
                <c:pt idx="1">
                  <c:v>104.0</c:v>
                </c:pt>
                <c:pt idx="2">
                  <c:v>105.0</c:v>
                </c:pt>
              </c:numCache>
            </c:numRef>
          </c:cat>
          <c:val>
            <c:numRef>
              <c:f>工作表1!$B$2:$B$4</c:f>
              <c:numCache>
                <c:formatCode>#,##0</c:formatCode>
                <c:ptCount val="3"/>
                <c:pt idx="0">
                  <c:v>1.7125E7</c:v>
                </c:pt>
                <c:pt idx="1">
                  <c:v>1.7628E7</c:v>
                </c:pt>
                <c:pt idx="2">
                  <c:v>1.3824E7</c:v>
                </c:pt>
              </c:numCache>
            </c:numRef>
          </c:val>
          <c:smooth val="0"/>
        </c:ser>
        <c:ser>
          <c:idx val="1"/>
          <c:order val="1"/>
          <c:tx>
            <c:strRef>
              <c:f>工作表1!$C$1</c:f>
              <c:strCache>
                <c:ptCount val="1"/>
                <c:pt idx="0">
                  <c:v>非科技部計畫</c:v>
                </c:pt>
              </c:strCache>
            </c:strRef>
          </c:tx>
          <c:spPr>
            <a:ln w="31750" cap="rnd">
              <a:solidFill>
                <a:schemeClr val="accent4"/>
              </a:solidFill>
              <a:round/>
            </a:ln>
            <a:effectLst>
              <a:innerShdw blurRad="25400" dist="12700" dir="13500000">
                <a:srgbClr val="000000">
                  <a:alpha val="45000"/>
                </a:srgbClr>
              </a:innerShdw>
            </a:effectLst>
          </c:spPr>
          <c:marker>
            <c:symbol val="none"/>
          </c:marker>
          <c:cat>
            <c:numRef>
              <c:f>工作表1!$A$2:$A$4</c:f>
              <c:numCache>
                <c:formatCode>General</c:formatCode>
                <c:ptCount val="3"/>
                <c:pt idx="0">
                  <c:v>103.0</c:v>
                </c:pt>
                <c:pt idx="1">
                  <c:v>104.0</c:v>
                </c:pt>
                <c:pt idx="2">
                  <c:v>105.0</c:v>
                </c:pt>
              </c:numCache>
            </c:numRef>
          </c:cat>
          <c:val>
            <c:numRef>
              <c:f>工作表1!$C$2:$C$4</c:f>
              <c:numCache>
                <c:formatCode>#,##0</c:formatCode>
                <c:ptCount val="3"/>
                <c:pt idx="0">
                  <c:v>2.7868E6</c:v>
                </c:pt>
                <c:pt idx="1">
                  <c:v>3.788E6</c:v>
                </c:pt>
                <c:pt idx="2">
                  <c:v>3.926E6</c:v>
                </c:pt>
              </c:numCache>
            </c:numRef>
          </c:val>
          <c:smooth val="0"/>
        </c:ser>
        <c:ser>
          <c:idx val="2"/>
          <c:order val="2"/>
          <c:tx>
            <c:strRef>
              <c:f>工作表1!$D$1</c:f>
              <c:strCache>
                <c:ptCount val="1"/>
                <c:pt idx="0">
                  <c:v>總金額</c:v>
                </c:pt>
              </c:strCache>
            </c:strRef>
          </c:tx>
          <c:spPr>
            <a:ln w="31750" cap="rnd">
              <a:solidFill>
                <a:schemeClr val="accent6"/>
              </a:solidFill>
              <a:round/>
            </a:ln>
            <a:effectLst>
              <a:innerShdw blurRad="25400" dist="12700" dir="13500000">
                <a:srgbClr val="000000">
                  <a:alpha val="45000"/>
                </a:srgbClr>
              </a:innerShdw>
            </a:effectLst>
          </c:spPr>
          <c:marker>
            <c:symbol val="none"/>
          </c:marker>
          <c:cat>
            <c:numRef>
              <c:f>工作表1!$A$2:$A$4</c:f>
              <c:numCache>
                <c:formatCode>General</c:formatCode>
                <c:ptCount val="3"/>
                <c:pt idx="0">
                  <c:v>103.0</c:v>
                </c:pt>
                <c:pt idx="1">
                  <c:v>104.0</c:v>
                </c:pt>
                <c:pt idx="2">
                  <c:v>105.0</c:v>
                </c:pt>
              </c:numCache>
            </c:numRef>
          </c:cat>
          <c:val>
            <c:numRef>
              <c:f>工作表1!$D$2:$D$4</c:f>
              <c:numCache>
                <c:formatCode>General</c:formatCode>
                <c:ptCount val="3"/>
                <c:pt idx="0">
                  <c:v>1.99118E7</c:v>
                </c:pt>
                <c:pt idx="1">
                  <c:v>2.1416E7</c:v>
                </c:pt>
                <c:pt idx="2">
                  <c:v>1.775E7</c:v>
                </c:pt>
              </c:numCache>
            </c:numRef>
          </c:val>
          <c:smooth val="0"/>
        </c:ser>
        <c:dLbls>
          <c:showLegendKey val="0"/>
          <c:showVal val="0"/>
          <c:showCatName val="0"/>
          <c:showSerName val="0"/>
          <c:showPercent val="0"/>
          <c:showBubbleSize val="0"/>
        </c:dLbls>
        <c:smooth val="0"/>
        <c:axId val="-183662320"/>
        <c:axId val="-183660544"/>
      </c:lineChart>
      <c:catAx>
        <c:axId val="-18366232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183660544"/>
        <c:crosses val="autoZero"/>
        <c:auto val="1"/>
        <c:lblAlgn val="ctr"/>
        <c:lblOffset val="100"/>
        <c:noMultiLvlLbl val="0"/>
      </c:catAx>
      <c:valAx>
        <c:axId val="-183660544"/>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1836623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TW" altLang="en-US" dirty="0" smtClean="0"/>
              <a:t>出版著作</a:t>
            </a:r>
            <a:endParaRPr lang="zh-TW"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專書</c:v>
                </c:pt>
              </c:strCache>
            </c:strRef>
          </c:tx>
          <c:spPr>
            <a:solidFill>
              <a:schemeClr val="accent1"/>
            </a:solidFill>
            <a:ln>
              <a:noFill/>
            </a:ln>
            <a:effectLst/>
          </c:spPr>
          <c:invertIfNegative val="0"/>
          <c:cat>
            <c:numRef>
              <c:f>工作表1!$A$2:$A$4</c:f>
              <c:numCache>
                <c:formatCode>General</c:formatCode>
                <c:ptCount val="3"/>
                <c:pt idx="0">
                  <c:v>103.0</c:v>
                </c:pt>
                <c:pt idx="1">
                  <c:v>104.0</c:v>
                </c:pt>
                <c:pt idx="2">
                  <c:v>105.0</c:v>
                </c:pt>
              </c:numCache>
            </c:numRef>
          </c:cat>
          <c:val>
            <c:numRef>
              <c:f>工作表1!$B$2:$B$4</c:f>
              <c:numCache>
                <c:formatCode>General</c:formatCode>
                <c:ptCount val="3"/>
                <c:pt idx="0">
                  <c:v>0.0</c:v>
                </c:pt>
                <c:pt idx="1">
                  <c:v>1.0</c:v>
                </c:pt>
                <c:pt idx="2">
                  <c:v>3.0</c:v>
                </c:pt>
              </c:numCache>
            </c:numRef>
          </c:val>
        </c:ser>
        <c:ser>
          <c:idx val="1"/>
          <c:order val="1"/>
          <c:tx>
            <c:strRef>
              <c:f>工作表1!$C$1</c:f>
              <c:strCache>
                <c:ptCount val="1"/>
                <c:pt idx="0">
                  <c:v>專書篇章</c:v>
                </c:pt>
              </c:strCache>
            </c:strRef>
          </c:tx>
          <c:spPr>
            <a:solidFill>
              <a:schemeClr val="accent2"/>
            </a:solidFill>
            <a:ln>
              <a:noFill/>
            </a:ln>
            <a:effectLst/>
          </c:spPr>
          <c:invertIfNegative val="0"/>
          <c:cat>
            <c:numRef>
              <c:f>工作表1!$A$2:$A$4</c:f>
              <c:numCache>
                <c:formatCode>General</c:formatCode>
                <c:ptCount val="3"/>
                <c:pt idx="0">
                  <c:v>103.0</c:v>
                </c:pt>
                <c:pt idx="1">
                  <c:v>104.0</c:v>
                </c:pt>
                <c:pt idx="2">
                  <c:v>105.0</c:v>
                </c:pt>
              </c:numCache>
            </c:numRef>
          </c:cat>
          <c:val>
            <c:numRef>
              <c:f>工作表1!$C$2:$C$4</c:f>
              <c:numCache>
                <c:formatCode>General</c:formatCode>
                <c:ptCount val="3"/>
                <c:pt idx="0">
                  <c:v>0.0</c:v>
                </c:pt>
                <c:pt idx="1">
                  <c:v>2.0</c:v>
                </c:pt>
                <c:pt idx="2">
                  <c:v>12.0</c:v>
                </c:pt>
              </c:numCache>
            </c:numRef>
          </c:val>
        </c:ser>
        <c:ser>
          <c:idx val="2"/>
          <c:order val="2"/>
          <c:tx>
            <c:strRef>
              <c:f>工作表1!$D$1</c:f>
              <c:strCache>
                <c:ptCount val="1"/>
                <c:pt idx="0">
                  <c:v>期刊論文</c:v>
                </c:pt>
              </c:strCache>
            </c:strRef>
          </c:tx>
          <c:spPr>
            <a:solidFill>
              <a:schemeClr val="accent3"/>
            </a:solidFill>
            <a:ln>
              <a:noFill/>
            </a:ln>
            <a:effectLst/>
          </c:spPr>
          <c:invertIfNegative val="0"/>
          <c:cat>
            <c:numRef>
              <c:f>工作表1!$A$2:$A$4</c:f>
              <c:numCache>
                <c:formatCode>General</c:formatCode>
                <c:ptCount val="3"/>
                <c:pt idx="0">
                  <c:v>103.0</c:v>
                </c:pt>
                <c:pt idx="1">
                  <c:v>104.0</c:v>
                </c:pt>
                <c:pt idx="2">
                  <c:v>105.0</c:v>
                </c:pt>
              </c:numCache>
            </c:numRef>
          </c:cat>
          <c:val>
            <c:numRef>
              <c:f>工作表1!$D$2:$D$4</c:f>
              <c:numCache>
                <c:formatCode>General</c:formatCode>
                <c:ptCount val="3"/>
                <c:pt idx="0">
                  <c:v>9.0</c:v>
                </c:pt>
                <c:pt idx="1">
                  <c:v>7.0</c:v>
                </c:pt>
                <c:pt idx="2">
                  <c:v>7.0</c:v>
                </c:pt>
              </c:numCache>
            </c:numRef>
          </c:val>
        </c:ser>
        <c:ser>
          <c:idx val="3"/>
          <c:order val="3"/>
          <c:tx>
            <c:strRef>
              <c:f>工作表1!$E$1</c:f>
              <c:strCache>
                <c:ptCount val="1"/>
                <c:pt idx="0">
                  <c:v>總數</c:v>
                </c:pt>
              </c:strCache>
            </c:strRef>
          </c:tx>
          <c:spPr>
            <a:solidFill>
              <a:schemeClr val="accent4"/>
            </a:solidFill>
            <a:ln>
              <a:noFill/>
            </a:ln>
            <a:effectLst/>
          </c:spPr>
          <c:invertIfNegative val="0"/>
          <c:cat>
            <c:numRef>
              <c:f>工作表1!$A$2:$A$4</c:f>
              <c:numCache>
                <c:formatCode>General</c:formatCode>
                <c:ptCount val="3"/>
                <c:pt idx="0">
                  <c:v>103.0</c:v>
                </c:pt>
                <c:pt idx="1">
                  <c:v>104.0</c:v>
                </c:pt>
                <c:pt idx="2">
                  <c:v>105.0</c:v>
                </c:pt>
              </c:numCache>
            </c:numRef>
          </c:cat>
          <c:val>
            <c:numRef>
              <c:f>工作表1!$E$2:$E$4</c:f>
              <c:numCache>
                <c:formatCode>General</c:formatCode>
                <c:ptCount val="3"/>
                <c:pt idx="0">
                  <c:v>9.0</c:v>
                </c:pt>
                <c:pt idx="1">
                  <c:v>10.0</c:v>
                </c:pt>
                <c:pt idx="2">
                  <c:v>22.0</c:v>
                </c:pt>
              </c:numCache>
            </c:numRef>
          </c:val>
        </c:ser>
        <c:dLbls>
          <c:showLegendKey val="0"/>
          <c:showVal val="0"/>
          <c:showCatName val="0"/>
          <c:showSerName val="0"/>
          <c:showPercent val="0"/>
          <c:showBubbleSize val="0"/>
        </c:dLbls>
        <c:gapWidth val="219"/>
        <c:overlap val="-27"/>
        <c:axId val="-180855360"/>
        <c:axId val="-180852640"/>
      </c:barChart>
      <c:catAx>
        <c:axId val="-180855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80852640"/>
        <c:crosses val="autoZero"/>
        <c:auto val="1"/>
        <c:lblAlgn val="ctr"/>
        <c:lblOffset val="100"/>
        <c:noMultiLvlLbl val="0"/>
      </c:catAx>
      <c:valAx>
        <c:axId val="-180852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808553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TW" altLang="en-US" dirty="0" smtClean="0"/>
              <a:t>重要政治態度趨勢引用情形</a:t>
            </a:r>
            <a:endParaRPr lang="zh-TW"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中文</c:v>
                </c:pt>
              </c:strCache>
            </c:strRef>
          </c:tx>
          <c:spPr>
            <a:solidFill>
              <a:schemeClr val="accent1"/>
            </a:solidFill>
            <a:ln>
              <a:noFill/>
            </a:ln>
            <a:effectLst/>
          </c:spPr>
          <c:invertIfNegative val="0"/>
          <c:cat>
            <c:strRef>
              <c:f>工作表1!$A$2:$A$6</c:f>
              <c:strCache>
                <c:ptCount val="5"/>
                <c:pt idx="0">
                  <c:v>專書</c:v>
                </c:pt>
                <c:pt idx="1">
                  <c:v>期刊論文</c:v>
                </c:pt>
                <c:pt idx="2">
                  <c:v>專書篇章</c:v>
                </c:pt>
                <c:pt idx="3">
                  <c:v>碩博士論文</c:v>
                </c:pt>
                <c:pt idx="4">
                  <c:v>媒體</c:v>
                </c:pt>
              </c:strCache>
            </c:strRef>
          </c:cat>
          <c:val>
            <c:numRef>
              <c:f>工作表1!$B$2:$B$6</c:f>
              <c:numCache>
                <c:formatCode>General</c:formatCode>
                <c:ptCount val="5"/>
                <c:pt idx="0">
                  <c:v>0.0</c:v>
                </c:pt>
                <c:pt idx="1">
                  <c:v>54.0</c:v>
                </c:pt>
                <c:pt idx="2">
                  <c:v>4.0</c:v>
                </c:pt>
                <c:pt idx="3">
                  <c:v>0.0</c:v>
                </c:pt>
                <c:pt idx="4">
                  <c:v>29.0</c:v>
                </c:pt>
              </c:numCache>
            </c:numRef>
          </c:val>
        </c:ser>
        <c:ser>
          <c:idx val="1"/>
          <c:order val="1"/>
          <c:tx>
            <c:strRef>
              <c:f>工作表1!$C$1</c:f>
              <c:strCache>
                <c:ptCount val="1"/>
                <c:pt idx="0">
                  <c:v>國際</c:v>
                </c:pt>
              </c:strCache>
            </c:strRef>
          </c:tx>
          <c:spPr>
            <a:solidFill>
              <a:schemeClr val="accent2"/>
            </a:solidFill>
            <a:ln>
              <a:noFill/>
            </a:ln>
            <a:effectLst/>
          </c:spPr>
          <c:invertIfNegative val="0"/>
          <c:cat>
            <c:strRef>
              <c:f>工作表1!$A$2:$A$6</c:f>
              <c:strCache>
                <c:ptCount val="5"/>
                <c:pt idx="0">
                  <c:v>專書</c:v>
                </c:pt>
                <c:pt idx="1">
                  <c:v>期刊論文</c:v>
                </c:pt>
                <c:pt idx="2">
                  <c:v>專書篇章</c:v>
                </c:pt>
                <c:pt idx="3">
                  <c:v>碩博士論文</c:v>
                </c:pt>
                <c:pt idx="4">
                  <c:v>媒體</c:v>
                </c:pt>
              </c:strCache>
            </c:strRef>
          </c:cat>
          <c:val>
            <c:numRef>
              <c:f>工作表1!$C$2:$C$6</c:f>
              <c:numCache>
                <c:formatCode>General</c:formatCode>
                <c:ptCount val="5"/>
                <c:pt idx="0">
                  <c:v>37.0</c:v>
                </c:pt>
                <c:pt idx="1">
                  <c:v>34.0</c:v>
                </c:pt>
                <c:pt idx="2">
                  <c:v>1.0</c:v>
                </c:pt>
                <c:pt idx="3">
                  <c:v>1.0</c:v>
                </c:pt>
                <c:pt idx="4">
                  <c:v>37.0</c:v>
                </c:pt>
              </c:numCache>
            </c:numRef>
          </c:val>
        </c:ser>
        <c:ser>
          <c:idx val="2"/>
          <c:order val="2"/>
          <c:tx>
            <c:strRef>
              <c:f>工作表1!$D$1</c:f>
              <c:strCache>
                <c:ptCount val="1"/>
                <c:pt idx="0">
                  <c:v>總計</c:v>
                </c:pt>
              </c:strCache>
            </c:strRef>
          </c:tx>
          <c:spPr>
            <a:solidFill>
              <a:schemeClr val="accent3"/>
            </a:solidFill>
            <a:ln>
              <a:noFill/>
            </a:ln>
            <a:effectLst/>
          </c:spPr>
          <c:invertIfNegative val="0"/>
          <c:cat>
            <c:strRef>
              <c:f>工作表1!$A$2:$A$6</c:f>
              <c:strCache>
                <c:ptCount val="5"/>
                <c:pt idx="0">
                  <c:v>專書</c:v>
                </c:pt>
                <c:pt idx="1">
                  <c:v>期刊論文</c:v>
                </c:pt>
                <c:pt idx="2">
                  <c:v>專書篇章</c:v>
                </c:pt>
                <c:pt idx="3">
                  <c:v>碩博士論文</c:v>
                </c:pt>
                <c:pt idx="4">
                  <c:v>媒體</c:v>
                </c:pt>
              </c:strCache>
            </c:strRef>
          </c:cat>
          <c:val>
            <c:numRef>
              <c:f>工作表1!$D$2:$D$6</c:f>
              <c:numCache>
                <c:formatCode>General</c:formatCode>
                <c:ptCount val="5"/>
                <c:pt idx="0">
                  <c:v>37.0</c:v>
                </c:pt>
                <c:pt idx="1">
                  <c:v>55.0</c:v>
                </c:pt>
                <c:pt idx="2">
                  <c:v>5.0</c:v>
                </c:pt>
                <c:pt idx="3">
                  <c:v>1.0</c:v>
                </c:pt>
                <c:pt idx="4">
                  <c:v>66.0</c:v>
                </c:pt>
              </c:numCache>
            </c:numRef>
          </c:val>
        </c:ser>
        <c:dLbls>
          <c:showLegendKey val="0"/>
          <c:showVal val="0"/>
          <c:showCatName val="0"/>
          <c:showSerName val="0"/>
          <c:showPercent val="0"/>
          <c:showBubbleSize val="0"/>
        </c:dLbls>
        <c:gapWidth val="219"/>
        <c:overlap val="-27"/>
        <c:axId val="-180802176"/>
        <c:axId val="-180799424"/>
      </c:barChart>
      <c:catAx>
        <c:axId val="-1808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80799424"/>
        <c:crosses val="autoZero"/>
        <c:auto val="1"/>
        <c:lblAlgn val="ctr"/>
        <c:lblOffset val="100"/>
        <c:noMultiLvlLbl val="0"/>
      </c:catAx>
      <c:valAx>
        <c:axId val="-180799424"/>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80802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79C07C-CB46-6348-89E0-7EF78AE577EE}"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zh-TW" altLang="en-US"/>
        </a:p>
      </dgm:t>
    </dgm:pt>
    <dgm:pt modelId="{CD8E4928-7D91-3C40-808F-E9F8C1D7536F}">
      <dgm:prSet phldrT="[文字]" custT="1"/>
      <dgm:spPr/>
      <dgm:t>
        <a:bodyPr/>
        <a:lstStyle/>
        <a:p>
          <a:r>
            <a:rPr lang="zh-TW" altLang="en-US" sz="2000" dirty="0" smtClean="0"/>
            <a:t>研究本國及外國之選舉制度與選舉行為</a:t>
          </a:r>
          <a:endParaRPr lang="zh-TW" altLang="en-US" sz="2000" dirty="0"/>
        </a:p>
      </dgm:t>
    </dgm:pt>
    <dgm:pt modelId="{DB744CDF-D6F3-8649-9155-17CF54DB5760}" type="parTrans" cxnId="{8CF88117-DFDD-B046-A5BA-AAFA4BB05E1E}">
      <dgm:prSet/>
      <dgm:spPr/>
      <dgm:t>
        <a:bodyPr/>
        <a:lstStyle/>
        <a:p>
          <a:endParaRPr lang="zh-TW" altLang="en-US"/>
        </a:p>
      </dgm:t>
    </dgm:pt>
    <dgm:pt modelId="{B28C6633-F7D7-854F-AE5F-51389B90C0E6}" type="sibTrans" cxnId="{8CF88117-DFDD-B046-A5BA-AAFA4BB05E1E}">
      <dgm:prSet/>
      <dgm:spPr/>
      <dgm:t>
        <a:bodyPr/>
        <a:lstStyle/>
        <a:p>
          <a:endParaRPr lang="zh-TW" altLang="en-US"/>
        </a:p>
      </dgm:t>
    </dgm:pt>
    <dgm:pt modelId="{A3F73195-B0F2-6842-9DAB-6C15E720070C}">
      <dgm:prSet phldrT="[文字]" custT="1"/>
      <dgm:spPr/>
      <dgm:t>
        <a:bodyPr/>
        <a:lstStyle/>
        <a:p>
          <a:r>
            <a:rPr lang="zh-TW" altLang="en-US" sz="2000" dirty="0" smtClean="0"/>
            <a:t>蒐集國內外有關選舉之法令規章</a:t>
          </a:r>
          <a:endParaRPr lang="zh-TW" altLang="en-US" sz="2000" dirty="0"/>
        </a:p>
      </dgm:t>
    </dgm:pt>
    <dgm:pt modelId="{BB339626-2B51-F54F-BB28-BA2760B7B9F8}" type="parTrans" cxnId="{DCFF1202-20DC-374A-96B4-A0FF062EDE3D}">
      <dgm:prSet/>
      <dgm:spPr/>
      <dgm:t>
        <a:bodyPr/>
        <a:lstStyle/>
        <a:p>
          <a:endParaRPr lang="zh-TW" altLang="en-US"/>
        </a:p>
      </dgm:t>
    </dgm:pt>
    <dgm:pt modelId="{5D6705FD-4A74-5C4B-AE55-FC2BAF20EDCB}" type="sibTrans" cxnId="{DCFF1202-20DC-374A-96B4-A0FF062EDE3D}">
      <dgm:prSet/>
      <dgm:spPr/>
      <dgm:t>
        <a:bodyPr/>
        <a:lstStyle/>
        <a:p>
          <a:endParaRPr lang="zh-TW" altLang="en-US"/>
        </a:p>
      </dgm:t>
    </dgm:pt>
    <dgm:pt modelId="{8B4E1FC2-F590-CD41-A33D-3346E3F6AAA7}">
      <dgm:prSet phldrT="[文字]" custT="1"/>
      <dgm:spPr/>
      <dgm:t>
        <a:bodyPr/>
        <a:lstStyle/>
        <a:p>
          <a:r>
            <a:rPr lang="zh-TW" altLang="en-US" sz="2000" dirty="0" smtClean="0"/>
            <a:t>推動選舉相關之科際整合研究</a:t>
          </a:r>
          <a:endParaRPr lang="zh-TW" altLang="en-US" sz="2000" dirty="0"/>
        </a:p>
      </dgm:t>
    </dgm:pt>
    <dgm:pt modelId="{E6941D4C-76D7-5548-9555-0DD69DFB59BD}" type="parTrans" cxnId="{5DCEE03F-4A8F-094A-AD17-244407472DD0}">
      <dgm:prSet/>
      <dgm:spPr/>
      <dgm:t>
        <a:bodyPr/>
        <a:lstStyle/>
        <a:p>
          <a:endParaRPr lang="zh-TW" altLang="en-US"/>
        </a:p>
      </dgm:t>
    </dgm:pt>
    <dgm:pt modelId="{86F5DA33-8EFD-E243-B1D5-EDDD10C2C45A}" type="sibTrans" cxnId="{5DCEE03F-4A8F-094A-AD17-244407472DD0}">
      <dgm:prSet/>
      <dgm:spPr/>
      <dgm:t>
        <a:bodyPr/>
        <a:lstStyle/>
        <a:p>
          <a:endParaRPr lang="zh-TW" altLang="en-US"/>
        </a:p>
      </dgm:t>
    </dgm:pt>
    <dgm:pt modelId="{ACB71D18-632F-164B-91C4-0E0AD5FB525C}">
      <dgm:prSet custT="1"/>
      <dgm:spPr/>
      <dgm:t>
        <a:bodyPr/>
        <a:lstStyle/>
        <a:p>
          <a:r>
            <a:rPr lang="zh-TW" altLang="en-US" sz="2000" dirty="0" smtClean="0"/>
            <a:t>進行國內主要公共政策議題之民意調查</a:t>
          </a:r>
          <a:endParaRPr lang="zh-TW" altLang="en-US" sz="2000" dirty="0"/>
        </a:p>
      </dgm:t>
    </dgm:pt>
    <dgm:pt modelId="{43EFEB69-51E7-974C-8A7D-A7643ABD41BA}" type="parTrans" cxnId="{0F7EDD55-532D-354C-B701-7560C53A9A29}">
      <dgm:prSet/>
      <dgm:spPr/>
      <dgm:t>
        <a:bodyPr/>
        <a:lstStyle/>
        <a:p>
          <a:endParaRPr lang="zh-TW" altLang="en-US"/>
        </a:p>
      </dgm:t>
    </dgm:pt>
    <dgm:pt modelId="{C836C56D-D1AF-B849-BFC2-29DB5BB86FB6}" type="sibTrans" cxnId="{0F7EDD55-532D-354C-B701-7560C53A9A29}">
      <dgm:prSet/>
      <dgm:spPr/>
      <dgm:t>
        <a:bodyPr/>
        <a:lstStyle/>
        <a:p>
          <a:endParaRPr lang="zh-TW" altLang="en-US"/>
        </a:p>
      </dgm:t>
    </dgm:pt>
    <dgm:pt modelId="{05D76532-8CE2-4842-ADDA-4D03C0539799}" type="pres">
      <dgm:prSet presAssocID="{2A79C07C-CB46-6348-89E0-7EF78AE577EE}" presName="linear" presStyleCnt="0">
        <dgm:presLayoutVars>
          <dgm:dir/>
          <dgm:animLvl val="lvl"/>
          <dgm:resizeHandles val="exact"/>
        </dgm:presLayoutVars>
      </dgm:prSet>
      <dgm:spPr/>
      <dgm:t>
        <a:bodyPr/>
        <a:lstStyle/>
        <a:p>
          <a:endParaRPr lang="zh-TW" altLang="en-US"/>
        </a:p>
      </dgm:t>
    </dgm:pt>
    <dgm:pt modelId="{5AC633C2-97D5-C54C-824C-80F32F77A986}" type="pres">
      <dgm:prSet presAssocID="{CD8E4928-7D91-3C40-808F-E9F8C1D7536F}" presName="parentLin" presStyleCnt="0"/>
      <dgm:spPr/>
    </dgm:pt>
    <dgm:pt modelId="{EEB15195-2200-E549-9BAA-158A9FA6F36A}" type="pres">
      <dgm:prSet presAssocID="{CD8E4928-7D91-3C40-808F-E9F8C1D7536F}" presName="parentLeftMargin" presStyleLbl="node1" presStyleIdx="0" presStyleCnt="4"/>
      <dgm:spPr/>
      <dgm:t>
        <a:bodyPr/>
        <a:lstStyle/>
        <a:p>
          <a:endParaRPr lang="zh-TW" altLang="en-US"/>
        </a:p>
      </dgm:t>
    </dgm:pt>
    <dgm:pt modelId="{6D83C35D-37E0-F440-B6EE-EB108D955402}" type="pres">
      <dgm:prSet presAssocID="{CD8E4928-7D91-3C40-808F-E9F8C1D7536F}" presName="parentText" presStyleLbl="node1" presStyleIdx="0" presStyleCnt="4" custScaleX="121937">
        <dgm:presLayoutVars>
          <dgm:chMax val="0"/>
          <dgm:bulletEnabled val="1"/>
        </dgm:presLayoutVars>
      </dgm:prSet>
      <dgm:spPr/>
      <dgm:t>
        <a:bodyPr/>
        <a:lstStyle/>
        <a:p>
          <a:endParaRPr lang="zh-TW" altLang="en-US"/>
        </a:p>
      </dgm:t>
    </dgm:pt>
    <dgm:pt modelId="{3F154EB8-C49B-8944-BD8B-5AE7B5296672}" type="pres">
      <dgm:prSet presAssocID="{CD8E4928-7D91-3C40-808F-E9F8C1D7536F}" presName="negativeSpace" presStyleCnt="0"/>
      <dgm:spPr/>
    </dgm:pt>
    <dgm:pt modelId="{BA1A6159-E534-8941-BB0F-CA456E92B248}" type="pres">
      <dgm:prSet presAssocID="{CD8E4928-7D91-3C40-808F-E9F8C1D7536F}" presName="childText" presStyleLbl="conFgAcc1" presStyleIdx="0" presStyleCnt="4">
        <dgm:presLayoutVars>
          <dgm:bulletEnabled val="1"/>
        </dgm:presLayoutVars>
      </dgm:prSet>
      <dgm:spPr/>
    </dgm:pt>
    <dgm:pt modelId="{0E9AD731-9C69-394D-A7C3-3B3EC5AC0C54}" type="pres">
      <dgm:prSet presAssocID="{B28C6633-F7D7-854F-AE5F-51389B90C0E6}" presName="spaceBetweenRectangles" presStyleCnt="0"/>
      <dgm:spPr/>
    </dgm:pt>
    <dgm:pt modelId="{D7DEBFEF-48A4-A34C-A7A5-0741DE0B50D4}" type="pres">
      <dgm:prSet presAssocID="{A3F73195-B0F2-6842-9DAB-6C15E720070C}" presName="parentLin" presStyleCnt="0"/>
      <dgm:spPr/>
    </dgm:pt>
    <dgm:pt modelId="{647D503D-E5DA-D246-A325-6EC5FC67A7E5}" type="pres">
      <dgm:prSet presAssocID="{A3F73195-B0F2-6842-9DAB-6C15E720070C}" presName="parentLeftMargin" presStyleLbl="node1" presStyleIdx="0" presStyleCnt="4"/>
      <dgm:spPr/>
      <dgm:t>
        <a:bodyPr/>
        <a:lstStyle/>
        <a:p>
          <a:endParaRPr lang="zh-TW" altLang="en-US"/>
        </a:p>
      </dgm:t>
    </dgm:pt>
    <dgm:pt modelId="{7552C9C2-CECF-E24A-B414-807E62777A5E}" type="pres">
      <dgm:prSet presAssocID="{A3F73195-B0F2-6842-9DAB-6C15E720070C}" presName="parentText" presStyleLbl="node1" presStyleIdx="1" presStyleCnt="4" custScaleX="121461">
        <dgm:presLayoutVars>
          <dgm:chMax val="0"/>
          <dgm:bulletEnabled val="1"/>
        </dgm:presLayoutVars>
      </dgm:prSet>
      <dgm:spPr/>
      <dgm:t>
        <a:bodyPr/>
        <a:lstStyle/>
        <a:p>
          <a:endParaRPr lang="zh-TW" altLang="en-US"/>
        </a:p>
      </dgm:t>
    </dgm:pt>
    <dgm:pt modelId="{5698688A-2184-214B-95CA-8FF27F406169}" type="pres">
      <dgm:prSet presAssocID="{A3F73195-B0F2-6842-9DAB-6C15E720070C}" presName="negativeSpace" presStyleCnt="0"/>
      <dgm:spPr/>
    </dgm:pt>
    <dgm:pt modelId="{5D623616-3B61-E044-B47A-315F06F8DFCC}" type="pres">
      <dgm:prSet presAssocID="{A3F73195-B0F2-6842-9DAB-6C15E720070C}" presName="childText" presStyleLbl="conFgAcc1" presStyleIdx="1" presStyleCnt="4">
        <dgm:presLayoutVars>
          <dgm:bulletEnabled val="1"/>
        </dgm:presLayoutVars>
      </dgm:prSet>
      <dgm:spPr/>
    </dgm:pt>
    <dgm:pt modelId="{9BE81D25-92F5-C74C-A27C-8818C92460A4}" type="pres">
      <dgm:prSet presAssocID="{5D6705FD-4A74-5C4B-AE55-FC2BAF20EDCB}" presName="spaceBetweenRectangles" presStyleCnt="0"/>
      <dgm:spPr/>
    </dgm:pt>
    <dgm:pt modelId="{250EB167-40CD-7E42-A84B-7CFCDBE07DC3}" type="pres">
      <dgm:prSet presAssocID="{8B4E1FC2-F590-CD41-A33D-3346E3F6AAA7}" presName="parentLin" presStyleCnt="0"/>
      <dgm:spPr/>
    </dgm:pt>
    <dgm:pt modelId="{15E0C85A-FBE4-6542-80F9-99B8E2AB0CBD}" type="pres">
      <dgm:prSet presAssocID="{8B4E1FC2-F590-CD41-A33D-3346E3F6AAA7}" presName="parentLeftMargin" presStyleLbl="node1" presStyleIdx="1" presStyleCnt="4"/>
      <dgm:spPr/>
      <dgm:t>
        <a:bodyPr/>
        <a:lstStyle/>
        <a:p>
          <a:endParaRPr lang="zh-TW" altLang="en-US"/>
        </a:p>
      </dgm:t>
    </dgm:pt>
    <dgm:pt modelId="{9C3394D3-8483-F64A-B235-205101A1BE01}" type="pres">
      <dgm:prSet presAssocID="{8B4E1FC2-F590-CD41-A33D-3346E3F6AAA7}" presName="parentText" presStyleLbl="node1" presStyleIdx="2" presStyleCnt="4" custScaleX="119936">
        <dgm:presLayoutVars>
          <dgm:chMax val="0"/>
          <dgm:bulletEnabled val="1"/>
        </dgm:presLayoutVars>
      </dgm:prSet>
      <dgm:spPr/>
      <dgm:t>
        <a:bodyPr/>
        <a:lstStyle/>
        <a:p>
          <a:endParaRPr lang="zh-TW" altLang="en-US"/>
        </a:p>
      </dgm:t>
    </dgm:pt>
    <dgm:pt modelId="{36A3D27D-76B2-9B45-9388-86165017BCD8}" type="pres">
      <dgm:prSet presAssocID="{8B4E1FC2-F590-CD41-A33D-3346E3F6AAA7}" presName="negativeSpace" presStyleCnt="0"/>
      <dgm:spPr/>
    </dgm:pt>
    <dgm:pt modelId="{9A4A3523-3466-EF4D-A5FC-5FC18AEA94D1}" type="pres">
      <dgm:prSet presAssocID="{8B4E1FC2-F590-CD41-A33D-3346E3F6AAA7}" presName="childText" presStyleLbl="conFgAcc1" presStyleIdx="2" presStyleCnt="4">
        <dgm:presLayoutVars>
          <dgm:bulletEnabled val="1"/>
        </dgm:presLayoutVars>
      </dgm:prSet>
      <dgm:spPr/>
    </dgm:pt>
    <dgm:pt modelId="{469E3EB2-7693-3944-A5C7-DD6D193A7A20}" type="pres">
      <dgm:prSet presAssocID="{86F5DA33-8EFD-E243-B1D5-EDDD10C2C45A}" presName="spaceBetweenRectangles" presStyleCnt="0"/>
      <dgm:spPr/>
    </dgm:pt>
    <dgm:pt modelId="{99463A56-A763-0F43-BF27-E1E7D2C414DF}" type="pres">
      <dgm:prSet presAssocID="{ACB71D18-632F-164B-91C4-0E0AD5FB525C}" presName="parentLin" presStyleCnt="0"/>
      <dgm:spPr/>
    </dgm:pt>
    <dgm:pt modelId="{2C6C7FAF-908D-274B-B11A-5DBA9C987104}" type="pres">
      <dgm:prSet presAssocID="{ACB71D18-632F-164B-91C4-0E0AD5FB525C}" presName="parentLeftMargin" presStyleLbl="node1" presStyleIdx="2" presStyleCnt="4"/>
      <dgm:spPr/>
      <dgm:t>
        <a:bodyPr/>
        <a:lstStyle/>
        <a:p>
          <a:endParaRPr lang="zh-TW" altLang="en-US"/>
        </a:p>
      </dgm:t>
    </dgm:pt>
    <dgm:pt modelId="{57B9A1FD-9E7A-774C-B6D4-D28596F3C31F}" type="pres">
      <dgm:prSet presAssocID="{ACB71D18-632F-164B-91C4-0E0AD5FB525C}" presName="parentText" presStyleLbl="node1" presStyleIdx="3" presStyleCnt="4" custScaleX="129467">
        <dgm:presLayoutVars>
          <dgm:chMax val="0"/>
          <dgm:bulletEnabled val="1"/>
        </dgm:presLayoutVars>
      </dgm:prSet>
      <dgm:spPr/>
      <dgm:t>
        <a:bodyPr/>
        <a:lstStyle/>
        <a:p>
          <a:endParaRPr lang="zh-TW" altLang="en-US"/>
        </a:p>
      </dgm:t>
    </dgm:pt>
    <dgm:pt modelId="{B8E6887B-ADD2-E04F-B13E-9B38C915C5FD}" type="pres">
      <dgm:prSet presAssocID="{ACB71D18-632F-164B-91C4-0E0AD5FB525C}" presName="negativeSpace" presStyleCnt="0"/>
      <dgm:spPr/>
    </dgm:pt>
    <dgm:pt modelId="{E7E10057-CB09-764E-BB8A-88650846AE7B}" type="pres">
      <dgm:prSet presAssocID="{ACB71D18-632F-164B-91C4-0E0AD5FB525C}" presName="childText" presStyleLbl="conFgAcc1" presStyleIdx="3" presStyleCnt="4">
        <dgm:presLayoutVars>
          <dgm:bulletEnabled val="1"/>
        </dgm:presLayoutVars>
      </dgm:prSet>
      <dgm:spPr/>
    </dgm:pt>
  </dgm:ptLst>
  <dgm:cxnLst>
    <dgm:cxn modelId="{DCFF1202-20DC-374A-96B4-A0FF062EDE3D}" srcId="{2A79C07C-CB46-6348-89E0-7EF78AE577EE}" destId="{A3F73195-B0F2-6842-9DAB-6C15E720070C}" srcOrd="1" destOrd="0" parTransId="{BB339626-2B51-F54F-BB28-BA2760B7B9F8}" sibTransId="{5D6705FD-4A74-5C4B-AE55-FC2BAF20EDCB}"/>
    <dgm:cxn modelId="{CF99DF76-C0E6-2642-B7A9-8FEEACB44916}" type="presOf" srcId="{ACB71D18-632F-164B-91C4-0E0AD5FB525C}" destId="{2C6C7FAF-908D-274B-B11A-5DBA9C987104}" srcOrd="0" destOrd="0" presId="urn:microsoft.com/office/officeart/2005/8/layout/list1"/>
    <dgm:cxn modelId="{337E9C08-0EFC-D243-A578-E188290CE8D9}" type="presOf" srcId="{8B4E1FC2-F590-CD41-A33D-3346E3F6AAA7}" destId="{15E0C85A-FBE4-6542-80F9-99B8E2AB0CBD}" srcOrd="0" destOrd="0" presId="urn:microsoft.com/office/officeart/2005/8/layout/list1"/>
    <dgm:cxn modelId="{DC8B2F9E-D43A-4F4B-A85E-CA416DBFD6E3}" type="presOf" srcId="{8B4E1FC2-F590-CD41-A33D-3346E3F6AAA7}" destId="{9C3394D3-8483-F64A-B235-205101A1BE01}" srcOrd="1" destOrd="0" presId="urn:microsoft.com/office/officeart/2005/8/layout/list1"/>
    <dgm:cxn modelId="{F5BA9952-206A-CC4E-B7EA-F4FFEDC40115}" type="presOf" srcId="{A3F73195-B0F2-6842-9DAB-6C15E720070C}" destId="{647D503D-E5DA-D246-A325-6EC5FC67A7E5}" srcOrd="0" destOrd="0" presId="urn:microsoft.com/office/officeart/2005/8/layout/list1"/>
    <dgm:cxn modelId="{8CF88117-DFDD-B046-A5BA-AAFA4BB05E1E}" srcId="{2A79C07C-CB46-6348-89E0-7EF78AE577EE}" destId="{CD8E4928-7D91-3C40-808F-E9F8C1D7536F}" srcOrd="0" destOrd="0" parTransId="{DB744CDF-D6F3-8649-9155-17CF54DB5760}" sibTransId="{B28C6633-F7D7-854F-AE5F-51389B90C0E6}"/>
    <dgm:cxn modelId="{55B17FD1-1A9E-C74A-954B-E79A26A8EA3C}" type="presOf" srcId="{CD8E4928-7D91-3C40-808F-E9F8C1D7536F}" destId="{6D83C35D-37E0-F440-B6EE-EB108D955402}" srcOrd="1" destOrd="0" presId="urn:microsoft.com/office/officeart/2005/8/layout/list1"/>
    <dgm:cxn modelId="{0F7EDD55-532D-354C-B701-7560C53A9A29}" srcId="{2A79C07C-CB46-6348-89E0-7EF78AE577EE}" destId="{ACB71D18-632F-164B-91C4-0E0AD5FB525C}" srcOrd="3" destOrd="0" parTransId="{43EFEB69-51E7-974C-8A7D-A7643ABD41BA}" sibTransId="{C836C56D-D1AF-B849-BFC2-29DB5BB86FB6}"/>
    <dgm:cxn modelId="{104F4F54-ED58-D145-9933-C61821902A81}" type="presOf" srcId="{A3F73195-B0F2-6842-9DAB-6C15E720070C}" destId="{7552C9C2-CECF-E24A-B414-807E62777A5E}" srcOrd="1" destOrd="0" presId="urn:microsoft.com/office/officeart/2005/8/layout/list1"/>
    <dgm:cxn modelId="{8258BD3F-9EEB-BC46-84CD-67462A90FAAD}" type="presOf" srcId="{2A79C07C-CB46-6348-89E0-7EF78AE577EE}" destId="{05D76532-8CE2-4842-ADDA-4D03C0539799}" srcOrd="0" destOrd="0" presId="urn:microsoft.com/office/officeart/2005/8/layout/list1"/>
    <dgm:cxn modelId="{5CF35B97-57ED-B547-B1B9-DCCC76C1AD16}" type="presOf" srcId="{CD8E4928-7D91-3C40-808F-E9F8C1D7536F}" destId="{EEB15195-2200-E549-9BAA-158A9FA6F36A}" srcOrd="0" destOrd="0" presId="urn:microsoft.com/office/officeart/2005/8/layout/list1"/>
    <dgm:cxn modelId="{5DCEE03F-4A8F-094A-AD17-244407472DD0}" srcId="{2A79C07C-CB46-6348-89E0-7EF78AE577EE}" destId="{8B4E1FC2-F590-CD41-A33D-3346E3F6AAA7}" srcOrd="2" destOrd="0" parTransId="{E6941D4C-76D7-5548-9555-0DD69DFB59BD}" sibTransId="{86F5DA33-8EFD-E243-B1D5-EDDD10C2C45A}"/>
    <dgm:cxn modelId="{2AE643EC-22FF-264E-A7A2-73F55388FAC1}" type="presOf" srcId="{ACB71D18-632F-164B-91C4-0E0AD5FB525C}" destId="{57B9A1FD-9E7A-774C-B6D4-D28596F3C31F}" srcOrd="1" destOrd="0" presId="urn:microsoft.com/office/officeart/2005/8/layout/list1"/>
    <dgm:cxn modelId="{6772D456-D115-5348-8237-706A734D170B}" type="presParOf" srcId="{05D76532-8CE2-4842-ADDA-4D03C0539799}" destId="{5AC633C2-97D5-C54C-824C-80F32F77A986}" srcOrd="0" destOrd="0" presId="urn:microsoft.com/office/officeart/2005/8/layout/list1"/>
    <dgm:cxn modelId="{90F47BC3-29D5-2F4D-AF65-51435AEF1EF0}" type="presParOf" srcId="{5AC633C2-97D5-C54C-824C-80F32F77A986}" destId="{EEB15195-2200-E549-9BAA-158A9FA6F36A}" srcOrd="0" destOrd="0" presId="urn:microsoft.com/office/officeart/2005/8/layout/list1"/>
    <dgm:cxn modelId="{837BB7E9-1A86-0F45-82D7-93C4128A423C}" type="presParOf" srcId="{5AC633C2-97D5-C54C-824C-80F32F77A986}" destId="{6D83C35D-37E0-F440-B6EE-EB108D955402}" srcOrd="1" destOrd="0" presId="urn:microsoft.com/office/officeart/2005/8/layout/list1"/>
    <dgm:cxn modelId="{0B63D585-D504-0B41-AB68-0B3141879D0B}" type="presParOf" srcId="{05D76532-8CE2-4842-ADDA-4D03C0539799}" destId="{3F154EB8-C49B-8944-BD8B-5AE7B5296672}" srcOrd="1" destOrd="0" presId="urn:microsoft.com/office/officeart/2005/8/layout/list1"/>
    <dgm:cxn modelId="{D32BE36E-4DBC-2E49-AFAF-CA0CA79FA8A2}" type="presParOf" srcId="{05D76532-8CE2-4842-ADDA-4D03C0539799}" destId="{BA1A6159-E534-8941-BB0F-CA456E92B248}" srcOrd="2" destOrd="0" presId="urn:microsoft.com/office/officeart/2005/8/layout/list1"/>
    <dgm:cxn modelId="{8015DF29-3D8B-4D4D-856E-94E48101E564}" type="presParOf" srcId="{05D76532-8CE2-4842-ADDA-4D03C0539799}" destId="{0E9AD731-9C69-394D-A7C3-3B3EC5AC0C54}" srcOrd="3" destOrd="0" presId="urn:microsoft.com/office/officeart/2005/8/layout/list1"/>
    <dgm:cxn modelId="{19404A42-DC48-8A4E-BE3B-3CB1CEA99AFE}" type="presParOf" srcId="{05D76532-8CE2-4842-ADDA-4D03C0539799}" destId="{D7DEBFEF-48A4-A34C-A7A5-0741DE0B50D4}" srcOrd="4" destOrd="0" presId="urn:microsoft.com/office/officeart/2005/8/layout/list1"/>
    <dgm:cxn modelId="{64C00FD8-4E22-804A-BD6F-0E9400F9B88C}" type="presParOf" srcId="{D7DEBFEF-48A4-A34C-A7A5-0741DE0B50D4}" destId="{647D503D-E5DA-D246-A325-6EC5FC67A7E5}" srcOrd="0" destOrd="0" presId="urn:microsoft.com/office/officeart/2005/8/layout/list1"/>
    <dgm:cxn modelId="{4883C48C-FBB7-EF46-ABD5-E348E5FB7C77}" type="presParOf" srcId="{D7DEBFEF-48A4-A34C-A7A5-0741DE0B50D4}" destId="{7552C9C2-CECF-E24A-B414-807E62777A5E}" srcOrd="1" destOrd="0" presId="urn:microsoft.com/office/officeart/2005/8/layout/list1"/>
    <dgm:cxn modelId="{F7161061-B764-224E-8CCC-71AA53983AD2}" type="presParOf" srcId="{05D76532-8CE2-4842-ADDA-4D03C0539799}" destId="{5698688A-2184-214B-95CA-8FF27F406169}" srcOrd="5" destOrd="0" presId="urn:microsoft.com/office/officeart/2005/8/layout/list1"/>
    <dgm:cxn modelId="{E99D6771-8C4F-DD46-B8EC-892F308F732F}" type="presParOf" srcId="{05D76532-8CE2-4842-ADDA-4D03C0539799}" destId="{5D623616-3B61-E044-B47A-315F06F8DFCC}" srcOrd="6" destOrd="0" presId="urn:microsoft.com/office/officeart/2005/8/layout/list1"/>
    <dgm:cxn modelId="{2446AD02-EAFD-2F46-8A29-B1CF93FCDF56}" type="presParOf" srcId="{05D76532-8CE2-4842-ADDA-4D03C0539799}" destId="{9BE81D25-92F5-C74C-A27C-8818C92460A4}" srcOrd="7" destOrd="0" presId="urn:microsoft.com/office/officeart/2005/8/layout/list1"/>
    <dgm:cxn modelId="{064E4A9C-CDCF-EC40-94B9-35148F1B7A2C}" type="presParOf" srcId="{05D76532-8CE2-4842-ADDA-4D03C0539799}" destId="{250EB167-40CD-7E42-A84B-7CFCDBE07DC3}" srcOrd="8" destOrd="0" presId="urn:microsoft.com/office/officeart/2005/8/layout/list1"/>
    <dgm:cxn modelId="{3730ED46-02A6-D146-96A7-5EB2DF14EC76}" type="presParOf" srcId="{250EB167-40CD-7E42-A84B-7CFCDBE07DC3}" destId="{15E0C85A-FBE4-6542-80F9-99B8E2AB0CBD}" srcOrd="0" destOrd="0" presId="urn:microsoft.com/office/officeart/2005/8/layout/list1"/>
    <dgm:cxn modelId="{DEE0DE3D-903D-BD4C-93D4-EF16C50602B9}" type="presParOf" srcId="{250EB167-40CD-7E42-A84B-7CFCDBE07DC3}" destId="{9C3394D3-8483-F64A-B235-205101A1BE01}" srcOrd="1" destOrd="0" presId="urn:microsoft.com/office/officeart/2005/8/layout/list1"/>
    <dgm:cxn modelId="{C04A8D1D-A70A-1E42-859D-F6993D0D3C3A}" type="presParOf" srcId="{05D76532-8CE2-4842-ADDA-4D03C0539799}" destId="{36A3D27D-76B2-9B45-9388-86165017BCD8}" srcOrd="9" destOrd="0" presId="urn:microsoft.com/office/officeart/2005/8/layout/list1"/>
    <dgm:cxn modelId="{3E148161-4163-BE40-8DE9-317760DB4598}" type="presParOf" srcId="{05D76532-8CE2-4842-ADDA-4D03C0539799}" destId="{9A4A3523-3466-EF4D-A5FC-5FC18AEA94D1}" srcOrd="10" destOrd="0" presId="urn:microsoft.com/office/officeart/2005/8/layout/list1"/>
    <dgm:cxn modelId="{53F91396-BFF6-E942-852C-B0BF8C68A9C1}" type="presParOf" srcId="{05D76532-8CE2-4842-ADDA-4D03C0539799}" destId="{469E3EB2-7693-3944-A5C7-DD6D193A7A20}" srcOrd="11" destOrd="0" presId="urn:microsoft.com/office/officeart/2005/8/layout/list1"/>
    <dgm:cxn modelId="{A78FF9A6-16EA-664C-9067-2FBB00E38CAA}" type="presParOf" srcId="{05D76532-8CE2-4842-ADDA-4D03C0539799}" destId="{99463A56-A763-0F43-BF27-E1E7D2C414DF}" srcOrd="12" destOrd="0" presId="urn:microsoft.com/office/officeart/2005/8/layout/list1"/>
    <dgm:cxn modelId="{979FCBFB-8693-B847-8EAA-CF0D62D711DA}" type="presParOf" srcId="{99463A56-A763-0F43-BF27-E1E7D2C414DF}" destId="{2C6C7FAF-908D-274B-B11A-5DBA9C987104}" srcOrd="0" destOrd="0" presId="urn:microsoft.com/office/officeart/2005/8/layout/list1"/>
    <dgm:cxn modelId="{90858C62-D6AF-174A-AAA4-83CC5A778F99}" type="presParOf" srcId="{99463A56-A763-0F43-BF27-E1E7D2C414DF}" destId="{57B9A1FD-9E7A-774C-B6D4-D28596F3C31F}" srcOrd="1" destOrd="0" presId="urn:microsoft.com/office/officeart/2005/8/layout/list1"/>
    <dgm:cxn modelId="{6440494E-802F-3E48-B15D-3CCD60383EDC}" type="presParOf" srcId="{05D76532-8CE2-4842-ADDA-4D03C0539799}" destId="{B8E6887B-ADD2-E04F-B13E-9B38C915C5FD}" srcOrd="13" destOrd="0" presId="urn:microsoft.com/office/officeart/2005/8/layout/list1"/>
    <dgm:cxn modelId="{AB007385-FB74-8948-B16A-A51DC5A92305}" type="presParOf" srcId="{05D76532-8CE2-4842-ADDA-4D03C0539799}" destId="{E7E10057-CB09-764E-BB8A-88650846AE7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0DE4A3-8A29-4C4B-889B-81C424D25450}"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TW" altLang="en-US"/>
        </a:p>
      </dgm:t>
    </dgm:pt>
    <dgm:pt modelId="{BD2173F2-3559-7241-BA18-8870AE6A40A5}">
      <dgm:prSet phldrT="[文字]"/>
      <dgm:spPr/>
      <dgm:t>
        <a:bodyPr/>
        <a:lstStyle/>
        <a:p>
          <a:r>
            <a:rPr lang="zh-TW" altLang="en-US" smtClean="0"/>
            <a:t>研究人員</a:t>
          </a:r>
          <a:endParaRPr lang="zh-TW" altLang="en-US"/>
        </a:p>
      </dgm:t>
    </dgm:pt>
    <dgm:pt modelId="{75123667-5630-1341-90A8-D3AA4AB8F254}" type="parTrans" cxnId="{66B933E2-EFB8-E746-B80C-E2276C4893B2}">
      <dgm:prSet/>
      <dgm:spPr/>
      <dgm:t>
        <a:bodyPr/>
        <a:lstStyle/>
        <a:p>
          <a:endParaRPr lang="zh-TW" altLang="en-US"/>
        </a:p>
      </dgm:t>
    </dgm:pt>
    <dgm:pt modelId="{59B555A4-B47D-6C41-8580-55CBF1100E89}" type="sibTrans" cxnId="{66B933E2-EFB8-E746-B80C-E2276C4893B2}">
      <dgm:prSet/>
      <dgm:spPr/>
      <dgm:t>
        <a:bodyPr/>
        <a:lstStyle/>
        <a:p>
          <a:endParaRPr lang="zh-TW" altLang="en-US"/>
        </a:p>
      </dgm:t>
    </dgm:pt>
    <dgm:pt modelId="{19357E6F-D139-AA42-928D-2E189D71E1D3}">
      <dgm:prSet phldrT="[文字]"/>
      <dgm:spPr/>
      <dgm:t>
        <a:bodyPr/>
        <a:lstStyle/>
        <a:p>
          <a:r>
            <a:rPr lang="zh-TW" altLang="en-US" dirty="0" smtClean="0"/>
            <a:t>本校專任：黃紀（</a:t>
          </a:r>
          <a:r>
            <a:rPr lang="zh-TW" altLang="en-US" dirty="0" smtClean="0"/>
            <a:t>政治系合聘）</a:t>
          </a:r>
          <a:r>
            <a:rPr lang="zh-TW" altLang="en-US" dirty="0" smtClean="0"/>
            <a:t>、游清鑫（國發</a:t>
          </a:r>
          <a:r>
            <a:rPr lang="zh-TW" altLang="en-US" dirty="0" smtClean="0"/>
            <a:t>所兼任）</a:t>
          </a:r>
          <a:r>
            <a:rPr lang="zh-TW" altLang="en-US" dirty="0" smtClean="0"/>
            <a:t>、陳陸輝（</a:t>
          </a:r>
          <a:r>
            <a:rPr lang="zh-TW" altLang="en-US" dirty="0" smtClean="0"/>
            <a:t>政治系兼任）</a:t>
          </a:r>
          <a:r>
            <a:rPr lang="zh-TW" altLang="en-US" dirty="0" smtClean="0"/>
            <a:t>、鄭夙芬、俞振華（</a:t>
          </a:r>
          <a:r>
            <a:rPr lang="zh-TW" altLang="en-US" dirty="0" smtClean="0"/>
            <a:t>政治系兼任）</a:t>
          </a:r>
          <a:r>
            <a:rPr lang="zh-TW" altLang="en-US" dirty="0" smtClean="0"/>
            <a:t>、蔡佳泓（</a:t>
          </a:r>
          <a:r>
            <a:rPr lang="zh-TW" altLang="en-US" dirty="0" smtClean="0"/>
            <a:t>東亞所兼任）</a:t>
          </a:r>
          <a:r>
            <a:rPr lang="zh-TW" altLang="en-US" dirty="0" smtClean="0"/>
            <a:t>研究員</a:t>
          </a:r>
          <a:endParaRPr lang="zh-TW" altLang="en-US" dirty="0"/>
        </a:p>
      </dgm:t>
    </dgm:pt>
    <dgm:pt modelId="{5635BEFA-82BA-A94F-8779-DC0D35FDDFCC}" type="parTrans" cxnId="{269068DC-F60B-2F41-BCF4-57FE0A6895F3}">
      <dgm:prSet/>
      <dgm:spPr/>
      <dgm:t>
        <a:bodyPr/>
        <a:lstStyle/>
        <a:p>
          <a:endParaRPr lang="zh-TW" altLang="en-US"/>
        </a:p>
      </dgm:t>
    </dgm:pt>
    <dgm:pt modelId="{35D7D1E1-3798-704F-9D84-9985A3B2E62B}" type="sibTrans" cxnId="{269068DC-F60B-2F41-BCF4-57FE0A6895F3}">
      <dgm:prSet/>
      <dgm:spPr/>
      <dgm:t>
        <a:bodyPr/>
        <a:lstStyle/>
        <a:p>
          <a:endParaRPr lang="zh-TW" altLang="en-US"/>
        </a:p>
      </dgm:t>
    </dgm:pt>
    <dgm:pt modelId="{E2770F85-EB2F-1844-9FE7-55AB1126FACA}">
      <dgm:prSet phldrT="[文字]"/>
      <dgm:spPr/>
      <dgm:t>
        <a:bodyPr/>
        <a:lstStyle/>
        <a:p>
          <a:r>
            <a:rPr lang="zh-TW" altLang="en-US" dirty="0" smtClean="0"/>
            <a:t>中研院政治所合聘：鮑彤副研究員</a:t>
          </a:r>
          <a:endParaRPr lang="zh-TW" altLang="en-US" dirty="0"/>
        </a:p>
      </dgm:t>
    </dgm:pt>
    <dgm:pt modelId="{49508E63-5FE0-984C-91E5-5862E317D9DA}" type="parTrans" cxnId="{DD00FE70-D675-4147-A825-ED924378671A}">
      <dgm:prSet/>
      <dgm:spPr/>
      <dgm:t>
        <a:bodyPr/>
        <a:lstStyle/>
        <a:p>
          <a:endParaRPr lang="zh-TW" altLang="en-US"/>
        </a:p>
      </dgm:t>
    </dgm:pt>
    <dgm:pt modelId="{00941580-F435-414D-847C-838A90924514}" type="sibTrans" cxnId="{DD00FE70-D675-4147-A825-ED924378671A}">
      <dgm:prSet/>
      <dgm:spPr/>
      <dgm:t>
        <a:bodyPr/>
        <a:lstStyle/>
        <a:p>
          <a:endParaRPr lang="zh-TW" altLang="en-US"/>
        </a:p>
      </dgm:t>
    </dgm:pt>
    <dgm:pt modelId="{D128D690-0ADC-8C4E-A29F-22AB7B47E34D}">
      <dgm:prSet phldrT="[文字]"/>
      <dgm:spPr/>
      <dgm:t>
        <a:bodyPr/>
        <a:lstStyle/>
        <a:p>
          <a:r>
            <a:rPr lang="zh-TW" altLang="en-US" dirty="0" smtClean="0"/>
            <a:t>行政</a:t>
          </a:r>
          <a:endParaRPr lang="zh-TW" altLang="en-US" dirty="0"/>
        </a:p>
      </dgm:t>
    </dgm:pt>
    <dgm:pt modelId="{824A2455-9695-C54B-B084-8694D97A8050}" type="parTrans" cxnId="{12943FD9-11D3-0443-9D3F-A5CE178B5FFE}">
      <dgm:prSet/>
      <dgm:spPr/>
      <dgm:t>
        <a:bodyPr/>
        <a:lstStyle/>
        <a:p>
          <a:endParaRPr lang="zh-TW" altLang="en-US"/>
        </a:p>
      </dgm:t>
    </dgm:pt>
    <dgm:pt modelId="{87A8532C-26D8-254B-A9C3-DE098CA6121C}" type="sibTrans" cxnId="{12943FD9-11D3-0443-9D3F-A5CE178B5FFE}">
      <dgm:prSet/>
      <dgm:spPr/>
      <dgm:t>
        <a:bodyPr/>
        <a:lstStyle/>
        <a:p>
          <a:endParaRPr lang="zh-TW" altLang="en-US"/>
        </a:p>
      </dgm:t>
    </dgm:pt>
    <dgm:pt modelId="{F954E10D-1C7B-7D49-8837-EDAEA5254994}">
      <dgm:prSet phldrT="[文字]"/>
      <dgm:spPr/>
      <dgm:t>
        <a:bodyPr/>
        <a:lstStyle/>
        <a:p>
          <a:r>
            <a:rPr lang="zh-TW" altLang="en-US" dirty="0" smtClean="0"/>
            <a:t>職員：鄧素貞、黃永政</a:t>
          </a:r>
          <a:endParaRPr lang="zh-TW" altLang="en-US" dirty="0"/>
        </a:p>
      </dgm:t>
    </dgm:pt>
    <dgm:pt modelId="{233BED41-FD39-8040-8427-7F87F7B4B259}" type="parTrans" cxnId="{C972C4C3-2844-1949-B42A-FB812811F3BB}">
      <dgm:prSet/>
      <dgm:spPr/>
      <dgm:t>
        <a:bodyPr/>
        <a:lstStyle/>
        <a:p>
          <a:endParaRPr lang="zh-TW" altLang="en-US"/>
        </a:p>
      </dgm:t>
    </dgm:pt>
    <dgm:pt modelId="{0F053128-30AC-3B4C-8959-25F06E2D935D}" type="sibTrans" cxnId="{C972C4C3-2844-1949-B42A-FB812811F3BB}">
      <dgm:prSet/>
      <dgm:spPr/>
      <dgm:t>
        <a:bodyPr/>
        <a:lstStyle/>
        <a:p>
          <a:endParaRPr lang="zh-TW" altLang="en-US"/>
        </a:p>
      </dgm:t>
    </dgm:pt>
    <dgm:pt modelId="{93E09408-B6B0-634E-A4D9-83813070DD7E}">
      <dgm:prSet phldrT="[文字]"/>
      <dgm:spPr/>
      <dgm:t>
        <a:bodyPr/>
        <a:lstStyle/>
        <a:p>
          <a:r>
            <a:rPr lang="zh-TW" altLang="en-US" dirty="0" smtClean="0"/>
            <a:t>約用人員：陳惠鈴</a:t>
          </a:r>
          <a:endParaRPr lang="zh-TW" altLang="en-US" dirty="0"/>
        </a:p>
      </dgm:t>
    </dgm:pt>
    <dgm:pt modelId="{4221E64C-DAC3-1245-AD54-599C45F1BDEB}" type="parTrans" cxnId="{3D2B871C-AF35-784C-A5B9-495D34A2D376}">
      <dgm:prSet/>
      <dgm:spPr/>
      <dgm:t>
        <a:bodyPr/>
        <a:lstStyle/>
        <a:p>
          <a:endParaRPr lang="zh-TW" altLang="en-US"/>
        </a:p>
      </dgm:t>
    </dgm:pt>
    <dgm:pt modelId="{4FE32A8F-DACA-E846-984E-DBF023F3A7C5}" type="sibTrans" cxnId="{3D2B871C-AF35-784C-A5B9-495D34A2D376}">
      <dgm:prSet/>
      <dgm:spPr/>
      <dgm:t>
        <a:bodyPr/>
        <a:lstStyle/>
        <a:p>
          <a:endParaRPr lang="zh-TW" altLang="en-US"/>
        </a:p>
      </dgm:t>
    </dgm:pt>
    <dgm:pt modelId="{66E03C43-10BD-6243-BA56-BAB90DEEDC48}">
      <dgm:prSet phldrT="[文字]"/>
      <dgm:spPr/>
      <dgm:t>
        <a:bodyPr/>
        <a:lstStyle/>
        <a:p>
          <a:r>
            <a:rPr lang="zh-TW" altLang="en-US" dirty="0" smtClean="0"/>
            <a:t>助理</a:t>
          </a:r>
          <a:endParaRPr lang="zh-TW" altLang="en-US" dirty="0"/>
        </a:p>
      </dgm:t>
    </dgm:pt>
    <dgm:pt modelId="{7D676466-1D9D-B446-A297-B1097AB57605}" type="parTrans" cxnId="{416BC82C-ABF9-F648-9146-5284EF147541}">
      <dgm:prSet/>
      <dgm:spPr/>
      <dgm:t>
        <a:bodyPr/>
        <a:lstStyle/>
        <a:p>
          <a:endParaRPr lang="zh-TW" altLang="en-US"/>
        </a:p>
      </dgm:t>
    </dgm:pt>
    <dgm:pt modelId="{77CF1247-8E46-5A4B-B613-B20A2429BBF4}" type="sibTrans" cxnId="{416BC82C-ABF9-F648-9146-5284EF147541}">
      <dgm:prSet/>
      <dgm:spPr/>
      <dgm:t>
        <a:bodyPr/>
        <a:lstStyle/>
        <a:p>
          <a:endParaRPr lang="zh-TW" altLang="en-US"/>
        </a:p>
      </dgm:t>
    </dgm:pt>
    <dgm:pt modelId="{11027015-FDDE-FA4D-B850-7A794A43AEFF}">
      <dgm:prSet phldrT="[文字]"/>
      <dgm:spPr/>
      <dgm:t>
        <a:bodyPr/>
        <a:lstStyle/>
        <a:p>
          <a:r>
            <a:rPr lang="zh-TW" altLang="en-US" dirty="0" smtClean="0"/>
            <a:t>科技部</a:t>
          </a:r>
          <a:endParaRPr lang="zh-TW" altLang="en-US" dirty="0"/>
        </a:p>
      </dgm:t>
    </dgm:pt>
    <dgm:pt modelId="{1BBBD347-7B96-4047-B580-E79F9F23EF7F}" type="parTrans" cxnId="{86DE39D0-0EF2-714C-B938-8332E82EEDA8}">
      <dgm:prSet/>
      <dgm:spPr/>
      <dgm:t>
        <a:bodyPr/>
        <a:lstStyle/>
        <a:p>
          <a:endParaRPr lang="zh-TW" altLang="en-US"/>
        </a:p>
      </dgm:t>
    </dgm:pt>
    <dgm:pt modelId="{EB4EFF0A-9148-6F4D-B156-B45862549578}" type="sibTrans" cxnId="{86DE39D0-0EF2-714C-B938-8332E82EEDA8}">
      <dgm:prSet/>
      <dgm:spPr/>
      <dgm:t>
        <a:bodyPr/>
        <a:lstStyle/>
        <a:p>
          <a:endParaRPr lang="zh-TW" altLang="en-US"/>
        </a:p>
      </dgm:t>
    </dgm:pt>
    <dgm:pt modelId="{43A8878E-D9F0-8540-9C57-7E576764E839}">
      <dgm:prSet phldrT="[文字]"/>
      <dgm:spPr/>
      <dgm:t>
        <a:bodyPr/>
        <a:lstStyle/>
        <a:p>
          <a:r>
            <a:rPr lang="zh-TW" altLang="en-US" dirty="0" smtClean="0"/>
            <a:t>邁向頂尖大學計畫</a:t>
          </a:r>
          <a:endParaRPr lang="zh-TW" altLang="en-US" dirty="0"/>
        </a:p>
      </dgm:t>
    </dgm:pt>
    <dgm:pt modelId="{2CF86C78-BBB7-AA43-AC5A-1A689AF95C0E}" type="parTrans" cxnId="{5A2F7980-43CF-9D41-9EF7-9BF0417A4CFC}">
      <dgm:prSet/>
      <dgm:spPr/>
      <dgm:t>
        <a:bodyPr/>
        <a:lstStyle/>
        <a:p>
          <a:endParaRPr lang="zh-TW" altLang="en-US"/>
        </a:p>
      </dgm:t>
    </dgm:pt>
    <dgm:pt modelId="{43169249-6107-4242-BEE6-8357474BB5BA}" type="sibTrans" cxnId="{5A2F7980-43CF-9D41-9EF7-9BF0417A4CFC}">
      <dgm:prSet/>
      <dgm:spPr/>
      <dgm:t>
        <a:bodyPr/>
        <a:lstStyle/>
        <a:p>
          <a:endParaRPr lang="zh-TW" altLang="en-US"/>
        </a:p>
      </dgm:t>
    </dgm:pt>
    <dgm:pt modelId="{1FB18935-8A4D-4C44-BBF6-88C32419136B}" type="pres">
      <dgm:prSet presAssocID="{AD0DE4A3-8A29-4C4B-889B-81C424D25450}" presName="linearFlow" presStyleCnt="0">
        <dgm:presLayoutVars>
          <dgm:dir/>
          <dgm:animLvl val="lvl"/>
          <dgm:resizeHandles val="exact"/>
        </dgm:presLayoutVars>
      </dgm:prSet>
      <dgm:spPr/>
      <dgm:t>
        <a:bodyPr/>
        <a:lstStyle/>
        <a:p>
          <a:endParaRPr lang="zh-TW" altLang="en-US"/>
        </a:p>
      </dgm:t>
    </dgm:pt>
    <dgm:pt modelId="{3FC5098E-96A0-EF4F-A61F-070003995ED1}" type="pres">
      <dgm:prSet presAssocID="{BD2173F2-3559-7241-BA18-8870AE6A40A5}" presName="composite" presStyleCnt="0"/>
      <dgm:spPr/>
    </dgm:pt>
    <dgm:pt modelId="{CF66716B-4ECD-3C4D-BFD1-3FACBD4D0713}" type="pres">
      <dgm:prSet presAssocID="{BD2173F2-3559-7241-BA18-8870AE6A40A5}" presName="parentText" presStyleLbl="alignNode1" presStyleIdx="0" presStyleCnt="3">
        <dgm:presLayoutVars>
          <dgm:chMax val="1"/>
          <dgm:bulletEnabled val="1"/>
        </dgm:presLayoutVars>
      </dgm:prSet>
      <dgm:spPr/>
      <dgm:t>
        <a:bodyPr/>
        <a:lstStyle/>
        <a:p>
          <a:endParaRPr lang="zh-TW" altLang="en-US"/>
        </a:p>
      </dgm:t>
    </dgm:pt>
    <dgm:pt modelId="{DC230EFE-71E0-7747-A4C0-AEC2882D9996}" type="pres">
      <dgm:prSet presAssocID="{BD2173F2-3559-7241-BA18-8870AE6A40A5}" presName="descendantText" presStyleLbl="alignAcc1" presStyleIdx="0" presStyleCnt="3">
        <dgm:presLayoutVars>
          <dgm:bulletEnabled val="1"/>
        </dgm:presLayoutVars>
      </dgm:prSet>
      <dgm:spPr/>
      <dgm:t>
        <a:bodyPr/>
        <a:lstStyle/>
        <a:p>
          <a:endParaRPr lang="zh-TW" altLang="en-US"/>
        </a:p>
      </dgm:t>
    </dgm:pt>
    <dgm:pt modelId="{34FCB672-0B4F-D344-952D-D0DEA35DDB3F}" type="pres">
      <dgm:prSet presAssocID="{59B555A4-B47D-6C41-8580-55CBF1100E89}" presName="sp" presStyleCnt="0"/>
      <dgm:spPr/>
    </dgm:pt>
    <dgm:pt modelId="{662EBD91-880F-8840-8B6F-35882D79DC06}" type="pres">
      <dgm:prSet presAssocID="{D128D690-0ADC-8C4E-A29F-22AB7B47E34D}" presName="composite" presStyleCnt="0"/>
      <dgm:spPr/>
    </dgm:pt>
    <dgm:pt modelId="{76D3AA90-349F-9245-B706-CDC9B34D2B26}" type="pres">
      <dgm:prSet presAssocID="{D128D690-0ADC-8C4E-A29F-22AB7B47E34D}" presName="parentText" presStyleLbl="alignNode1" presStyleIdx="1" presStyleCnt="3">
        <dgm:presLayoutVars>
          <dgm:chMax val="1"/>
          <dgm:bulletEnabled val="1"/>
        </dgm:presLayoutVars>
      </dgm:prSet>
      <dgm:spPr/>
      <dgm:t>
        <a:bodyPr/>
        <a:lstStyle/>
        <a:p>
          <a:endParaRPr lang="zh-TW" altLang="en-US"/>
        </a:p>
      </dgm:t>
    </dgm:pt>
    <dgm:pt modelId="{864C5039-5002-1949-8054-7444D315CED4}" type="pres">
      <dgm:prSet presAssocID="{D128D690-0ADC-8C4E-A29F-22AB7B47E34D}" presName="descendantText" presStyleLbl="alignAcc1" presStyleIdx="1" presStyleCnt="3">
        <dgm:presLayoutVars>
          <dgm:bulletEnabled val="1"/>
        </dgm:presLayoutVars>
      </dgm:prSet>
      <dgm:spPr/>
      <dgm:t>
        <a:bodyPr/>
        <a:lstStyle/>
        <a:p>
          <a:endParaRPr lang="zh-TW" altLang="en-US"/>
        </a:p>
      </dgm:t>
    </dgm:pt>
    <dgm:pt modelId="{1797B334-C61F-E445-A331-BCAB801A7116}" type="pres">
      <dgm:prSet presAssocID="{87A8532C-26D8-254B-A9C3-DE098CA6121C}" presName="sp" presStyleCnt="0"/>
      <dgm:spPr/>
    </dgm:pt>
    <dgm:pt modelId="{4585E36F-9A99-FA4C-AE88-C75F55E3E3FE}" type="pres">
      <dgm:prSet presAssocID="{66E03C43-10BD-6243-BA56-BAB90DEEDC48}" presName="composite" presStyleCnt="0"/>
      <dgm:spPr/>
    </dgm:pt>
    <dgm:pt modelId="{41CE117F-4892-F947-8F2E-DDA42EC7237D}" type="pres">
      <dgm:prSet presAssocID="{66E03C43-10BD-6243-BA56-BAB90DEEDC48}" presName="parentText" presStyleLbl="alignNode1" presStyleIdx="2" presStyleCnt="3">
        <dgm:presLayoutVars>
          <dgm:chMax val="1"/>
          <dgm:bulletEnabled val="1"/>
        </dgm:presLayoutVars>
      </dgm:prSet>
      <dgm:spPr/>
      <dgm:t>
        <a:bodyPr/>
        <a:lstStyle/>
        <a:p>
          <a:endParaRPr lang="zh-TW" altLang="en-US"/>
        </a:p>
      </dgm:t>
    </dgm:pt>
    <dgm:pt modelId="{6BFD977B-C776-D44C-83E2-3950A2B845DA}" type="pres">
      <dgm:prSet presAssocID="{66E03C43-10BD-6243-BA56-BAB90DEEDC48}" presName="descendantText" presStyleLbl="alignAcc1" presStyleIdx="2" presStyleCnt="3">
        <dgm:presLayoutVars>
          <dgm:bulletEnabled val="1"/>
        </dgm:presLayoutVars>
      </dgm:prSet>
      <dgm:spPr/>
      <dgm:t>
        <a:bodyPr/>
        <a:lstStyle/>
        <a:p>
          <a:endParaRPr lang="zh-TW" altLang="en-US"/>
        </a:p>
      </dgm:t>
    </dgm:pt>
  </dgm:ptLst>
  <dgm:cxnLst>
    <dgm:cxn modelId="{12943FD9-11D3-0443-9D3F-A5CE178B5FFE}" srcId="{AD0DE4A3-8A29-4C4B-889B-81C424D25450}" destId="{D128D690-0ADC-8C4E-A29F-22AB7B47E34D}" srcOrd="1" destOrd="0" parTransId="{824A2455-9695-C54B-B084-8694D97A8050}" sibTransId="{87A8532C-26D8-254B-A9C3-DE098CA6121C}"/>
    <dgm:cxn modelId="{DD00FE70-D675-4147-A825-ED924378671A}" srcId="{BD2173F2-3559-7241-BA18-8870AE6A40A5}" destId="{E2770F85-EB2F-1844-9FE7-55AB1126FACA}" srcOrd="1" destOrd="0" parTransId="{49508E63-5FE0-984C-91E5-5862E317D9DA}" sibTransId="{00941580-F435-414D-847C-838A90924514}"/>
    <dgm:cxn modelId="{1DF55328-4425-1D40-9134-DF823658BB4F}" type="presOf" srcId="{93E09408-B6B0-634E-A4D9-83813070DD7E}" destId="{864C5039-5002-1949-8054-7444D315CED4}" srcOrd="0" destOrd="1" presId="urn:microsoft.com/office/officeart/2005/8/layout/chevron2"/>
    <dgm:cxn modelId="{3AC66554-A65D-0D48-AD21-E1CCF3CFDEC8}" type="presOf" srcId="{19357E6F-D139-AA42-928D-2E189D71E1D3}" destId="{DC230EFE-71E0-7747-A4C0-AEC2882D9996}" srcOrd="0" destOrd="0" presId="urn:microsoft.com/office/officeart/2005/8/layout/chevron2"/>
    <dgm:cxn modelId="{2B9FF157-6528-3945-BA01-13193DE67DD1}" type="presOf" srcId="{AD0DE4A3-8A29-4C4B-889B-81C424D25450}" destId="{1FB18935-8A4D-4C44-BBF6-88C32419136B}" srcOrd="0" destOrd="0" presId="urn:microsoft.com/office/officeart/2005/8/layout/chevron2"/>
    <dgm:cxn modelId="{3D2B871C-AF35-784C-A5B9-495D34A2D376}" srcId="{D128D690-0ADC-8C4E-A29F-22AB7B47E34D}" destId="{93E09408-B6B0-634E-A4D9-83813070DD7E}" srcOrd="1" destOrd="0" parTransId="{4221E64C-DAC3-1245-AD54-599C45F1BDEB}" sibTransId="{4FE32A8F-DACA-E846-984E-DBF023F3A7C5}"/>
    <dgm:cxn modelId="{3D37F7AC-2458-8A4A-B00D-6BE5F7514982}" type="presOf" srcId="{F954E10D-1C7B-7D49-8837-EDAEA5254994}" destId="{864C5039-5002-1949-8054-7444D315CED4}" srcOrd="0" destOrd="0" presId="urn:microsoft.com/office/officeart/2005/8/layout/chevron2"/>
    <dgm:cxn modelId="{416BC82C-ABF9-F648-9146-5284EF147541}" srcId="{AD0DE4A3-8A29-4C4B-889B-81C424D25450}" destId="{66E03C43-10BD-6243-BA56-BAB90DEEDC48}" srcOrd="2" destOrd="0" parTransId="{7D676466-1D9D-B446-A297-B1097AB57605}" sibTransId="{77CF1247-8E46-5A4B-B613-B20A2429BBF4}"/>
    <dgm:cxn modelId="{46234BEB-CEC2-5840-8A49-8FE5C3052250}" type="presOf" srcId="{11027015-FDDE-FA4D-B850-7A794A43AEFF}" destId="{6BFD977B-C776-D44C-83E2-3950A2B845DA}" srcOrd="0" destOrd="0" presId="urn:microsoft.com/office/officeart/2005/8/layout/chevron2"/>
    <dgm:cxn modelId="{66B933E2-EFB8-E746-B80C-E2276C4893B2}" srcId="{AD0DE4A3-8A29-4C4B-889B-81C424D25450}" destId="{BD2173F2-3559-7241-BA18-8870AE6A40A5}" srcOrd="0" destOrd="0" parTransId="{75123667-5630-1341-90A8-D3AA4AB8F254}" sibTransId="{59B555A4-B47D-6C41-8580-55CBF1100E89}"/>
    <dgm:cxn modelId="{42AFC28D-30B1-1745-952A-402ED99CE99B}" type="presOf" srcId="{66E03C43-10BD-6243-BA56-BAB90DEEDC48}" destId="{41CE117F-4892-F947-8F2E-DDA42EC7237D}" srcOrd="0" destOrd="0" presId="urn:microsoft.com/office/officeart/2005/8/layout/chevron2"/>
    <dgm:cxn modelId="{86DE39D0-0EF2-714C-B938-8332E82EEDA8}" srcId="{66E03C43-10BD-6243-BA56-BAB90DEEDC48}" destId="{11027015-FDDE-FA4D-B850-7A794A43AEFF}" srcOrd="0" destOrd="0" parTransId="{1BBBD347-7B96-4047-B580-E79F9F23EF7F}" sibTransId="{EB4EFF0A-9148-6F4D-B156-B45862549578}"/>
    <dgm:cxn modelId="{E609CD3A-1900-3049-9568-91A6DA228D6C}" type="presOf" srcId="{D128D690-0ADC-8C4E-A29F-22AB7B47E34D}" destId="{76D3AA90-349F-9245-B706-CDC9B34D2B26}" srcOrd="0" destOrd="0" presId="urn:microsoft.com/office/officeart/2005/8/layout/chevron2"/>
    <dgm:cxn modelId="{A4122B7B-499A-C248-A7B0-ED1FF9E326FC}" type="presOf" srcId="{E2770F85-EB2F-1844-9FE7-55AB1126FACA}" destId="{DC230EFE-71E0-7747-A4C0-AEC2882D9996}" srcOrd="0" destOrd="1" presId="urn:microsoft.com/office/officeart/2005/8/layout/chevron2"/>
    <dgm:cxn modelId="{5A2F7980-43CF-9D41-9EF7-9BF0417A4CFC}" srcId="{66E03C43-10BD-6243-BA56-BAB90DEEDC48}" destId="{43A8878E-D9F0-8540-9C57-7E576764E839}" srcOrd="1" destOrd="0" parTransId="{2CF86C78-BBB7-AA43-AC5A-1A689AF95C0E}" sibTransId="{43169249-6107-4242-BEE6-8357474BB5BA}"/>
    <dgm:cxn modelId="{269068DC-F60B-2F41-BCF4-57FE0A6895F3}" srcId="{BD2173F2-3559-7241-BA18-8870AE6A40A5}" destId="{19357E6F-D139-AA42-928D-2E189D71E1D3}" srcOrd="0" destOrd="0" parTransId="{5635BEFA-82BA-A94F-8779-DC0D35FDDFCC}" sibTransId="{35D7D1E1-3798-704F-9D84-9985A3B2E62B}"/>
    <dgm:cxn modelId="{C972C4C3-2844-1949-B42A-FB812811F3BB}" srcId="{D128D690-0ADC-8C4E-A29F-22AB7B47E34D}" destId="{F954E10D-1C7B-7D49-8837-EDAEA5254994}" srcOrd="0" destOrd="0" parTransId="{233BED41-FD39-8040-8427-7F87F7B4B259}" sibTransId="{0F053128-30AC-3B4C-8959-25F06E2D935D}"/>
    <dgm:cxn modelId="{FD31B5C6-603E-EA42-82A5-FF6D29E1E95F}" type="presOf" srcId="{43A8878E-D9F0-8540-9C57-7E576764E839}" destId="{6BFD977B-C776-D44C-83E2-3950A2B845DA}" srcOrd="0" destOrd="1" presId="urn:microsoft.com/office/officeart/2005/8/layout/chevron2"/>
    <dgm:cxn modelId="{EF04CE40-006E-D74C-AD07-FA30EEB8ABBD}" type="presOf" srcId="{BD2173F2-3559-7241-BA18-8870AE6A40A5}" destId="{CF66716B-4ECD-3C4D-BFD1-3FACBD4D0713}" srcOrd="0" destOrd="0" presId="urn:microsoft.com/office/officeart/2005/8/layout/chevron2"/>
    <dgm:cxn modelId="{588A905E-DF54-9C48-A460-F14BFECF96FD}" type="presParOf" srcId="{1FB18935-8A4D-4C44-BBF6-88C32419136B}" destId="{3FC5098E-96A0-EF4F-A61F-070003995ED1}" srcOrd="0" destOrd="0" presId="urn:microsoft.com/office/officeart/2005/8/layout/chevron2"/>
    <dgm:cxn modelId="{0F99C60D-ED4B-3844-86B4-288DD4111950}" type="presParOf" srcId="{3FC5098E-96A0-EF4F-A61F-070003995ED1}" destId="{CF66716B-4ECD-3C4D-BFD1-3FACBD4D0713}" srcOrd="0" destOrd="0" presId="urn:microsoft.com/office/officeart/2005/8/layout/chevron2"/>
    <dgm:cxn modelId="{BDDC0104-AA40-4E40-AABB-83B06272A8E6}" type="presParOf" srcId="{3FC5098E-96A0-EF4F-A61F-070003995ED1}" destId="{DC230EFE-71E0-7747-A4C0-AEC2882D9996}" srcOrd="1" destOrd="0" presId="urn:microsoft.com/office/officeart/2005/8/layout/chevron2"/>
    <dgm:cxn modelId="{88B90A73-9BA1-F546-B9EB-15E82A33D846}" type="presParOf" srcId="{1FB18935-8A4D-4C44-BBF6-88C32419136B}" destId="{34FCB672-0B4F-D344-952D-D0DEA35DDB3F}" srcOrd="1" destOrd="0" presId="urn:microsoft.com/office/officeart/2005/8/layout/chevron2"/>
    <dgm:cxn modelId="{302F1F26-21C7-464D-AFC3-4A265883069D}" type="presParOf" srcId="{1FB18935-8A4D-4C44-BBF6-88C32419136B}" destId="{662EBD91-880F-8840-8B6F-35882D79DC06}" srcOrd="2" destOrd="0" presId="urn:microsoft.com/office/officeart/2005/8/layout/chevron2"/>
    <dgm:cxn modelId="{0C06706A-DDEF-114A-BD8F-224853606F7D}" type="presParOf" srcId="{662EBD91-880F-8840-8B6F-35882D79DC06}" destId="{76D3AA90-349F-9245-B706-CDC9B34D2B26}" srcOrd="0" destOrd="0" presId="urn:microsoft.com/office/officeart/2005/8/layout/chevron2"/>
    <dgm:cxn modelId="{A2C84946-DCC3-FD4A-90C5-1F430A691FEE}" type="presParOf" srcId="{662EBD91-880F-8840-8B6F-35882D79DC06}" destId="{864C5039-5002-1949-8054-7444D315CED4}" srcOrd="1" destOrd="0" presId="urn:microsoft.com/office/officeart/2005/8/layout/chevron2"/>
    <dgm:cxn modelId="{6A07D66C-85C1-FC45-8E50-874986FF813E}" type="presParOf" srcId="{1FB18935-8A4D-4C44-BBF6-88C32419136B}" destId="{1797B334-C61F-E445-A331-BCAB801A7116}" srcOrd="3" destOrd="0" presId="urn:microsoft.com/office/officeart/2005/8/layout/chevron2"/>
    <dgm:cxn modelId="{0F9A0B4F-5BCB-9747-A822-E51D11CAEB98}" type="presParOf" srcId="{1FB18935-8A4D-4C44-BBF6-88C32419136B}" destId="{4585E36F-9A99-FA4C-AE88-C75F55E3E3FE}" srcOrd="4" destOrd="0" presId="urn:microsoft.com/office/officeart/2005/8/layout/chevron2"/>
    <dgm:cxn modelId="{799B4454-3D53-3D47-8022-048ABDDF2375}" type="presParOf" srcId="{4585E36F-9A99-FA4C-AE88-C75F55E3E3FE}" destId="{41CE117F-4892-F947-8F2E-DDA42EC7237D}" srcOrd="0" destOrd="0" presId="urn:microsoft.com/office/officeart/2005/8/layout/chevron2"/>
    <dgm:cxn modelId="{8A282E1A-33FC-824D-9EFE-F9C890FB0AF9}" type="presParOf" srcId="{4585E36F-9A99-FA4C-AE88-C75F55E3E3FE}" destId="{6BFD977B-C776-D44C-83E2-3950A2B845D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A6159-E534-8941-BB0F-CA456E92B248}">
      <dsp:nvSpPr>
        <dsp:cNvPr id="0" name=""/>
        <dsp:cNvSpPr/>
      </dsp:nvSpPr>
      <dsp:spPr>
        <a:xfrm>
          <a:off x="0" y="468317"/>
          <a:ext cx="5470525"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D83C35D-37E0-F440-B6EE-EB108D955402}">
      <dsp:nvSpPr>
        <dsp:cNvPr id="0" name=""/>
        <dsp:cNvSpPr/>
      </dsp:nvSpPr>
      <dsp:spPr>
        <a:xfrm>
          <a:off x="273526" y="69797"/>
          <a:ext cx="4669415" cy="797040"/>
        </a:xfrm>
        <a:prstGeom prst="roundRect">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44741" tIns="0" rIns="144741" bIns="0" numCol="1" spcCol="1270" anchor="ctr" anchorCtr="0">
          <a:noAutofit/>
        </a:bodyPr>
        <a:lstStyle/>
        <a:p>
          <a:pPr lvl="0" algn="l" defTabSz="889000">
            <a:lnSpc>
              <a:spcPct val="90000"/>
            </a:lnSpc>
            <a:spcBef>
              <a:spcPct val="0"/>
            </a:spcBef>
            <a:spcAft>
              <a:spcPct val="35000"/>
            </a:spcAft>
          </a:pPr>
          <a:r>
            <a:rPr lang="zh-TW" altLang="en-US" sz="2000" kern="1200" dirty="0" smtClean="0"/>
            <a:t>研究本國及外國之選舉制度與選舉行為</a:t>
          </a:r>
          <a:endParaRPr lang="zh-TW" altLang="en-US" sz="2000" kern="1200" dirty="0"/>
        </a:p>
      </dsp:txBody>
      <dsp:txXfrm>
        <a:off x="312434" y="108705"/>
        <a:ext cx="4591599" cy="719224"/>
      </dsp:txXfrm>
    </dsp:sp>
    <dsp:sp modelId="{5D623616-3B61-E044-B47A-315F06F8DFCC}">
      <dsp:nvSpPr>
        <dsp:cNvPr id="0" name=""/>
        <dsp:cNvSpPr/>
      </dsp:nvSpPr>
      <dsp:spPr>
        <a:xfrm>
          <a:off x="0" y="1693037"/>
          <a:ext cx="5470525"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552C9C2-CECF-E24A-B414-807E62777A5E}">
      <dsp:nvSpPr>
        <dsp:cNvPr id="0" name=""/>
        <dsp:cNvSpPr/>
      </dsp:nvSpPr>
      <dsp:spPr>
        <a:xfrm>
          <a:off x="273526" y="1294517"/>
          <a:ext cx="4651188" cy="797040"/>
        </a:xfrm>
        <a:prstGeom prst="roundRect">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44741" tIns="0" rIns="144741" bIns="0" numCol="1" spcCol="1270" anchor="ctr" anchorCtr="0">
          <a:noAutofit/>
        </a:bodyPr>
        <a:lstStyle/>
        <a:p>
          <a:pPr lvl="0" algn="l" defTabSz="889000">
            <a:lnSpc>
              <a:spcPct val="90000"/>
            </a:lnSpc>
            <a:spcBef>
              <a:spcPct val="0"/>
            </a:spcBef>
            <a:spcAft>
              <a:spcPct val="35000"/>
            </a:spcAft>
          </a:pPr>
          <a:r>
            <a:rPr lang="zh-TW" altLang="en-US" sz="2000" kern="1200" dirty="0" smtClean="0"/>
            <a:t>蒐集國內外有關選舉之法令規章</a:t>
          </a:r>
          <a:endParaRPr lang="zh-TW" altLang="en-US" sz="2000" kern="1200" dirty="0"/>
        </a:p>
      </dsp:txBody>
      <dsp:txXfrm>
        <a:off x="312434" y="1333425"/>
        <a:ext cx="4573372" cy="719224"/>
      </dsp:txXfrm>
    </dsp:sp>
    <dsp:sp modelId="{9A4A3523-3466-EF4D-A5FC-5FC18AEA94D1}">
      <dsp:nvSpPr>
        <dsp:cNvPr id="0" name=""/>
        <dsp:cNvSpPr/>
      </dsp:nvSpPr>
      <dsp:spPr>
        <a:xfrm>
          <a:off x="0" y="2917757"/>
          <a:ext cx="5470525"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C3394D3-8483-F64A-B235-205101A1BE01}">
      <dsp:nvSpPr>
        <dsp:cNvPr id="0" name=""/>
        <dsp:cNvSpPr/>
      </dsp:nvSpPr>
      <dsp:spPr>
        <a:xfrm>
          <a:off x="273526" y="2519237"/>
          <a:ext cx="4592790" cy="797040"/>
        </a:xfrm>
        <a:prstGeom prst="roundRect">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44741" tIns="0" rIns="144741" bIns="0" numCol="1" spcCol="1270" anchor="ctr" anchorCtr="0">
          <a:noAutofit/>
        </a:bodyPr>
        <a:lstStyle/>
        <a:p>
          <a:pPr lvl="0" algn="l" defTabSz="889000">
            <a:lnSpc>
              <a:spcPct val="90000"/>
            </a:lnSpc>
            <a:spcBef>
              <a:spcPct val="0"/>
            </a:spcBef>
            <a:spcAft>
              <a:spcPct val="35000"/>
            </a:spcAft>
          </a:pPr>
          <a:r>
            <a:rPr lang="zh-TW" altLang="en-US" sz="2000" kern="1200" dirty="0" smtClean="0"/>
            <a:t>推動選舉相關之科際整合研究</a:t>
          </a:r>
          <a:endParaRPr lang="zh-TW" altLang="en-US" sz="2000" kern="1200" dirty="0"/>
        </a:p>
      </dsp:txBody>
      <dsp:txXfrm>
        <a:off x="312434" y="2558145"/>
        <a:ext cx="4514974" cy="719224"/>
      </dsp:txXfrm>
    </dsp:sp>
    <dsp:sp modelId="{E7E10057-CB09-764E-BB8A-88650846AE7B}">
      <dsp:nvSpPr>
        <dsp:cNvPr id="0" name=""/>
        <dsp:cNvSpPr/>
      </dsp:nvSpPr>
      <dsp:spPr>
        <a:xfrm>
          <a:off x="0" y="4142477"/>
          <a:ext cx="5470525"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7B9A1FD-9E7A-774C-B6D4-D28596F3C31F}">
      <dsp:nvSpPr>
        <dsp:cNvPr id="0" name=""/>
        <dsp:cNvSpPr/>
      </dsp:nvSpPr>
      <dsp:spPr>
        <a:xfrm>
          <a:off x="273526" y="3743957"/>
          <a:ext cx="4957767" cy="797040"/>
        </a:xfrm>
        <a:prstGeom prst="roundRect">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44741" tIns="0" rIns="144741" bIns="0" numCol="1" spcCol="1270" anchor="ctr" anchorCtr="0">
          <a:noAutofit/>
        </a:bodyPr>
        <a:lstStyle/>
        <a:p>
          <a:pPr lvl="0" algn="l" defTabSz="889000">
            <a:lnSpc>
              <a:spcPct val="90000"/>
            </a:lnSpc>
            <a:spcBef>
              <a:spcPct val="0"/>
            </a:spcBef>
            <a:spcAft>
              <a:spcPct val="35000"/>
            </a:spcAft>
          </a:pPr>
          <a:r>
            <a:rPr lang="zh-TW" altLang="en-US" sz="2000" kern="1200" dirty="0" smtClean="0"/>
            <a:t>進行國內主要公共政策議題之民意調查</a:t>
          </a:r>
          <a:endParaRPr lang="zh-TW" altLang="en-US" sz="2000" kern="1200" dirty="0"/>
        </a:p>
      </dsp:txBody>
      <dsp:txXfrm>
        <a:off x="312434" y="3782865"/>
        <a:ext cx="4879951"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6716B-4ECD-3C4D-BFD1-3FACBD4D0713}">
      <dsp:nvSpPr>
        <dsp:cNvPr id="0" name=""/>
        <dsp:cNvSpPr/>
      </dsp:nvSpPr>
      <dsp:spPr>
        <a:xfrm rot="5400000">
          <a:off x="-202516" y="203813"/>
          <a:ext cx="1350106" cy="945074"/>
        </a:xfrm>
        <a:prstGeom prst="chevron">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w="9525" cap="flat" cmpd="sng" algn="ctr">
          <a:solidFill>
            <a:schemeClr val="accent1">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smtClean="0"/>
            <a:t>研究人員</a:t>
          </a:r>
          <a:endParaRPr lang="zh-TW" altLang="en-US" sz="1800" kern="1200"/>
        </a:p>
      </dsp:txBody>
      <dsp:txXfrm rot="-5400000">
        <a:off x="0" y="473834"/>
        <a:ext cx="945074" cy="405032"/>
      </dsp:txXfrm>
    </dsp:sp>
    <dsp:sp modelId="{DC230EFE-71E0-7747-A4C0-AEC2882D9996}">
      <dsp:nvSpPr>
        <dsp:cNvPr id="0" name=""/>
        <dsp:cNvSpPr/>
      </dsp:nvSpPr>
      <dsp:spPr>
        <a:xfrm rot="5400000">
          <a:off x="4834352" y="-3887980"/>
          <a:ext cx="877569" cy="865612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本校專任：黃紀（</a:t>
          </a:r>
          <a:r>
            <a:rPr lang="zh-TW" altLang="en-US" sz="1600" kern="1200" dirty="0" smtClean="0"/>
            <a:t>政治系合聘）</a:t>
          </a:r>
          <a:r>
            <a:rPr lang="zh-TW" altLang="en-US" sz="1600" kern="1200" dirty="0" smtClean="0"/>
            <a:t>、游清鑫（國發</a:t>
          </a:r>
          <a:r>
            <a:rPr lang="zh-TW" altLang="en-US" sz="1600" kern="1200" dirty="0" smtClean="0"/>
            <a:t>所兼任）</a:t>
          </a:r>
          <a:r>
            <a:rPr lang="zh-TW" altLang="en-US" sz="1600" kern="1200" dirty="0" smtClean="0"/>
            <a:t>、陳陸輝（</a:t>
          </a:r>
          <a:r>
            <a:rPr lang="zh-TW" altLang="en-US" sz="1600" kern="1200" dirty="0" smtClean="0"/>
            <a:t>政治系兼任）</a:t>
          </a:r>
          <a:r>
            <a:rPr lang="zh-TW" altLang="en-US" sz="1600" kern="1200" dirty="0" smtClean="0"/>
            <a:t>、鄭夙芬、俞振華（</a:t>
          </a:r>
          <a:r>
            <a:rPr lang="zh-TW" altLang="en-US" sz="1600" kern="1200" dirty="0" smtClean="0"/>
            <a:t>政治系兼任）</a:t>
          </a:r>
          <a:r>
            <a:rPr lang="zh-TW" altLang="en-US" sz="1600" kern="1200" dirty="0" smtClean="0"/>
            <a:t>、蔡佳泓（</a:t>
          </a:r>
          <a:r>
            <a:rPr lang="zh-TW" altLang="en-US" sz="1600" kern="1200" dirty="0" smtClean="0"/>
            <a:t>東亞所兼任）</a:t>
          </a:r>
          <a:r>
            <a:rPr lang="zh-TW" altLang="en-US" sz="1600" kern="1200" dirty="0" smtClean="0"/>
            <a:t>研究員</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中研院政治所合聘：鮑彤副研究員</a:t>
          </a:r>
          <a:endParaRPr lang="zh-TW" altLang="en-US" sz="1600" kern="1200" dirty="0"/>
        </a:p>
      </dsp:txBody>
      <dsp:txXfrm rot="-5400000">
        <a:off x="945075" y="44136"/>
        <a:ext cx="8613286" cy="791891"/>
      </dsp:txXfrm>
    </dsp:sp>
    <dsp:sp modelId="{76D3AA90-349F-9245-B706-CDC9B34D2B26}">
      <dsp:nvSpPr>
        <dsp:cNvPr id="0" name=""/>
        <dsp:cNvSpPr/>
      </dsp:nvSpPr>
      <dsp:spPr>
        <a:xfrm rot="5400000">
          <a:off x="-202516" y="1356178"/>
          <a:ext cx="1350106" cy="945074"/>
        </a:xfrm>
        <a:prstGeom prst="chevron">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w="9525" cap="flat" cmpd="sng" algn="ctr">
          <a:solidFill>
            <a:schemeClr val="accent1">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行政</a:t>
          </a:r>
          <a:endParaRPr lang="zh-TW" altLang="en-US" sz="1800" kern="1200" dirty="0"/>
        </a:p>
      </dsp:txBody>
      <dsp:txXfrm rot="-5400000">
        <a:off x="0" y="1626199"/>
        <a:ext cx="945074" cy="405032"/>
      </dsp:txXfrm>
    </dsp:sp>
    <dsp:sp modelId="{864C5039-5002-1949-8054-7444D315CED4}">
      <dsp:nvSpPr>
        <dsp:cNvPr id="0" name=""/>
        <dsp:cNvSpPr/>
      </dsp:nvSpPr>
      <dsp:spPr>
        <a:xfrm rot="5400000">
          <a:off x="4834352" y="-2735615"/>
          <a:ext cx="877569" cy="865612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職員：鄧素貞、黃永政</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約用人員：陳惠鈴</a:t>
          </a:r>
          <a:endParaRPr lang="zh-TW" altLang="en-US" sz="1600" kern="1200" dirty="0"/>
        </a:p>
      </dsp:txBody>
      <dsp:txXfrm rot="-5400000">
        <a:off x="945075" y="1196501"/>
        <a:ext cx="8613286" cy="791891"/>
      </dsp:txXfrm>
    </dsp:sp>
    <dsp:sp modelId="{41CE117F-4892-F947-8F2E-DDA42EC7237D}">
      <dsp:nvSpPr>
        <dsp:cNvPr id="0" name=""/>
        <dsp:cNvSpPr/>
      </dsp:nvSpPr>
      <dsp:spPr>
        <a:xfrm rot="5400000">
          <a:off x="-202516" y="2508544"/>
          <a:ext cx="1350106" cy="945074"/>
        </a:xfrm>
        <a:prstGeom prst="chevron">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w="9525" cap="flat" cmpd="sng" algn="ctr">
          <a:solidFill>
            <a:schemeClr val="accent1">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助理</a:t>
          </a:r>
          <a:endParaRPr lang="zh-TW" altLang="en-US" sz="1800" kern="1200" dirty="0"/>
        </a:p>
      </dsp:txBody>
      <dsp:txXfrm rot="-5400000">
        <a:off x="0" y="2778565"/>
        <a:ext cx="945074" cy="405032"/>
      </dsp:txXfrm>
    </dsp:sp>
    <dsp:sp modelId="{6BFD977B-C776-D44C-83E2-3950A2B845DA}">
      <dsp:nvSpPr>
        <dsp:cNvPr id="0" name=""/>
        <dsp:cNvSpPr/>
      </dsp:nvSpPr>
      <dsp:spPr>
        <a:xfrm rot="5400000">
          <a:off x="4834352" y="-1583249"/>
          <a:ext cx="877569" cy="865612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t>科技部</a:t>
          </a:r>
          <a:endParaRPr lang="zh-TW" altLang="en-US" sz="1600" kern="1200" dirty="0"/>
        </a:p>
        <a:p>
          <a:pPr marL="171450" lvl="1" indent="-171450" algn="l" defTabSz="711200">
            <a:lnSpc>
              <a:spcPct val="90000"/>
            </a:lnSpc>
            <a:spcBef>
              <a:spcPct val="0"/>
            </a:spcBef>
            <a:spcAft>
              <a:spcPct val="15000"/>
            </a:spcAft>
            <a:buChar char="•"/>
          </a:pPr>
          <a:r>
            <a:rPr lang="zh-TW" altLang="en-US" sz="1600" kern="1200" dirty="0" smtClean="0"/>
            <a:t>邁向頂尖大學計畫</a:t>
          </a:r>
          <a:endParaRPr lang="zh-TW" altLang="en-US" sz="1600" kern="1200" dirty="0"/>
        </a:p>
      </dsp:txBody>
      <dsp:txXfrm rot="-5400000">
        <a:off x="945075" y="2348867"/>
        <a:ext cx="8613286" cy="79189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750B1-C2B6-0F47-AD0A-53937DB0663B}" type="datetimeFigureOut">
              <a:rPr kumimoji="1" lang="zh-TW" altLang="en-US" smtClean="0"/>
              <a:t>2017/12/7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CA039-3510-D24D-8D5C-94E343B509E9}" type="slidenum">
              <a:rPr kumimoji="1" lang="zh-TW" altLang="en-US" smtClean="0"/>
              <a:t>‹#›</a:t>
            </a:fld>
            <a:endParaRPr kumimoji="1" lang="zh-TW" altLang="en-US"/>
          </a:p>
        </p:txBody>
      </p:sp>
    </p:spTree>
    <p:extLst>
      <p:ext uri="{BB962C8B-B14F-4D97-AF65-F5344CB8AC3E}">
        <p14:creationId xmlns:p14="http://schemas.microsoft.com/office/powerpoint/2010/main" val="817527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C98CA039-3510-D24D-8D5C-94E343B509E9}" type="slidenum">
              <a:rPr kumimoji="1" lang="zh-TW" altLang="en-US" smtClean="0"/>
              <a:t>1</a:t>
            </a:fld>
            <a:endParaRPr kumimoji="1" lang="zh-TW" altLang="en-US"/>
          </a:p>
        </p:txBody>
      </p:sp>
    </p:spTree>
    <p:extLst>
      <p:ext uri="{BB962C8B-B14F-4D97-AF65-F5344CB8AC3E}">
        <p14:creationId xmlns:p14="http://schemas.microsoft.com/office/powerpoint/2010/main" val="59968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C98CA039-3510-D24D-8D5C-94E343B509E9}" type="slidenum">
              <a:rPr kumimoji="1" lang="zh-TW" altLang="en-US" smtClean="0"/>
              <a:t>7</a:t>
            </a:fld>
            <a:endParaRPr kumimoji="1" lang="zh-TW" altLang="en-US"/>
          </a:p>
        </p:txBody>
      </p:sp>
    </p:spTree>
    <p:extLst>
      <p:ext uri="{BB962C8B-B14F-4D97-AF65-F5344CB8AC3E}">
        <p14:creationId xmlns:p14="http://schemas.microsoft.com/office/powerpoint/2010/main" val="579965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406C3C9-8F0A-554C-BCC9-04060B1B92EA}" type="datetime1">
              <a:rPr kumimoji="1" lang="zh-TW" altLang="en-US" smtClean="0"/>
              <a:t>2017/12/7</a:t>
            </a:fld>
            <a:endParaRPr kumimoji="1" lang="zh-TW" altLang="en-US"/>
          </a:p>
        </p:txBody>
      </p:sp>
      <p:sp>
        <p:nvSpPr>
          <p:cNvPr id="5" name="Footer Placeholder 4"/>
          <p:cNvSpPr>
            <a:spLocks noGrp="1"/>
          </p:cNvSpPr>
          <p:nvPr>
            <p:ph type="ftr" sz="quarter" idx="11"/>
          </p:nvPr>
        </p:nvSpPr>
        <p:spPr>
          <a:xfrm>
            <a:off x="2692397" y="5037663"/>
            <a:ext cx="5214635" cy="279400"/>
          </a:xfrm>
        </p:spPr>
        <p:txBody>
          <a:bodyPr/>
          <a:lstStyle/>
          <a:p>
            <a:endParaRPr kumimoji="1" lang="zh-TW" altLang="en-US"/>
          </a:p>
        </p:txBody>
      </p:sp>
      <p:sp>
        <p:nvSpPr>
          <p:cNvPr id="6" name="Slide Number Placeholder 5"/>
          <p:cNvSpPr>
            <a:spLocks noGrp="1"/>
          </p:cNvSpPr>
          <p:nvPr>
            <p:ph type="sldNum" sz="quarter" idx="12"/>
          </p:nvPr>
        </p:nvSpPr>
        <p:spPr>
          <a:xfrm>
            <a:off x="8956900" y="5037663"/>
            <a:ext cx="551167" cy="279400"/>
          </a:xfrm>
        </p:spPr>
        <p:txBody>
          <a:bodyPr/>
          <a:lstStyle/>
          <a:p>
            <a:fld id="{837B3CA7-0922-9940-ABE5-C844A311807E}" type="slidenum">
              <a:rPr kumimoji="1" lang="zh-TW" altLang="en-US" smtClean="0"/>
              <a:t>‹#›</a:t>
            </a:fld>
            <a:endParaRPr kumimoji="1" lang="zh-TW"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190EF415-2696-F046-A652-20C963D7B3B6}" type="datetime1">
              <a:rPr kumimoji="1" lang="zh-TW" altLang="en-US" smtClean="0"/>
              <a:t>2017/12/7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和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280421" y="689055"/>
            <a:ext cx="9592732" cy="1081129"/>
          </a:xfrm>
        </p:spPr>
        <p:txBody>
          <a:bodyPr anchor="ctr">
            <a:normAutofit/>
          </a:bodyPr>
          <a:lstStyle>
            <a:lvl1pPr algn="ctr">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2145" y="2250831"/>
            <a:ext cx="9592732" cy="3261619"/>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CFDB947-A517-BC40-B8E8-62AACB3D0ABA}" type="datetime1">
              <a:rPr kumimoji="1" lang="zh-TW" altLang="en-US" smtClean="0"/>
              <a:t>2017/12/7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cxnSp>
        <p:nvCxnSpPr>
          <p:cNvPr id="15" name="Straight Connector 14"/>
          <p:cNvCxnSpPr/>
          <p:nvPr/>
        </p:nvCxnSpPr>
        <p:spPr>
          <a:xfrm>
            <a:off x="1349276" y="2053491"/>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具有說明文字的引述">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88AE734-394E-B145-8AEF-B70729D5E4FD}" type="datetime1">
              <a:rPr kumimoji="1" lang="zh-TW" altLang="en-US" smtClean="0"/>
              <a:t>2017/12/7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827D9CDB-1774-4B45-94EF-2B3BBE19B7E5}" type="datetime1">
              <a:rPr kumimoji="1" lang="zh-TW" altLang="en-US" smtClean="0"/>
              <a:t>2017/12/7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smtClean="0"/>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EA819BD8-9D76-E84B-BCA6-60A7ABB1F9AF}" type="datetime1">
              <a:rPr kumimoji="1" lang="zh-TW" altLang="en-US" smtClean="0"/>
              <a:t>2017/12/7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25D50CBB-7830-3F45-BEAC-B849424FE82F}" type="datetime1">
              <a:rPr kumimoji="1" lang="zh-TW" altLang="en-US" smtClean="0"/>
              <a:t>2017/12/7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79B71FD9-2187-1E40-9563-39D1BEAD5ECD}" type="datetime1">
              <a:rPr kumimoji="1" lang="zh-TW" altLang="en-US" smtClean="0"/>
              <a:t>2017/12/7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68C8097-C4EB-3F48-9AD6-FF126797AA96}" type="datetime1">
              <a:rPr kumimoji="1" lang="zh-TW" altLang="en-US" smtClean="0"/>
              <a:t>2017/12/7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物件">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6787" y="700778"/>
            <a:ext cx="9601196" cy="155007"/>
          </a:xfrm>
        </p:spPr>
        <p:txBody>
          <a:bodyPr/>
          <a:lstStyle/>
          <a:p>
            <a:r>
              <a:rPr lang="zh-TW" altLang="en-US" smtClean="0"/>
              <a:t>按一下以編輯片標題樣式</a:t>
            </a:r>
            <a:endParaRPr lang="en-US" dirty="0"/>
          </a:p>
        </p:txBody>
      </p:sp>
      <p:sp>
        <p:nvSpPr>
          <p:cNvPr id="3" name="Content Placeholder 2"/>
          <p:cNvSpPr>
            <a:spLocks noGrp="1"/>
          </p:cNvSpPr>
          <p:nvPr>
            <p:ph idx="1"/>
          </p:nvPr>
        </p:nvSpPr>
        <p:spPr>
          <a:xfrm>
            <a:off x="1295401" y="973015"/>
            <a:ext cx="9601196" cy="490285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94E7FD2-094F-C042-9FF7-2E58CC021003}" type="datetime1">
              <a:rPr kumimoji="1" lang="zh-TW" altLang="en-US" smtClean="0"/>
              <a:t>2017/12/7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3A297591-3853-A947-8EF8-5B54F12C2B61}" type="datetime1">
              <a:rPr kumimoji="1" lang="zh-TW" altLang="en-US" smtClean="0"/>
              <a:t>2017/12/7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3BCF73AD-70B9-6D4D-8822-2835426332BC}" type="datetime1">
              <a:rPr kumimoji="1" lang="zh-TW" altLang="en-US" smtClean="0"/>
              <a:t>2017/12/7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AA9EE01F-6909-7840-AD6B-9478D1C877D4}" type="datetime1">
              <a:rPr kumimoji="1" lang="zh-TW" altLang="en-US" smtClean="0"/>
              <a:t>2017/12/7</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93923681-EB4D-E24F-9C38-368104F5364A}" type="datetime1">
              <a:rPr kumimoji="1" lang="zh-TW" altLang="en-US" smtClean="0"/>
              <a:t>2017/12/7</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05824F-BDD0-744D-BD29-4D418A2C0A4C}" type="datetime1">
              <a:rPr kumimoji="1" lang="zh-TW" altLang="en-US" smtClean="0"/>
              <a:t>2017/12/7</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dirty="0" smtClean="0"/>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84193C8D-2A4F-DE4A-9CA9-1B60BCB16471}" type="datetime1">
              <a:rPr kumimoji="1" lang="zh-TW" altLang="en-US" smtClean="0"/>
              <a:t>2017/12/7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cxnSp>
        <p:nvCxnSpPr>
          <p:cNvPr id="16" name="Straight Connector 15"/>
          <p:cNvCxnSpPr/>
          <p:nvPr userDrawn="1"/>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smtClean="0"/>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FBDD21B9-97BC-DD4D-A3FA-0B93BE9F581D}" type="datetime1">
              <a:rPr kumimoji="1" lang="zh-TW" altLang="en-US" smtClean="0"/>
              <a:t>2017/12/7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7B3CA7-0922-9940-ABE5-C844A311807E}" type="slidenum">
              <a:rPr kumimoji="1" lang="zh-TW" altLang="en-US" smtClean="0"/>
              <a:t>‹#›</a:t>
            </a:fld>
            <a:endParaRPr kumimoji="1"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553DD54-EF1E-B24E-9610-63150608D105}" type="datetime1">
              <a:rPr kumimoji="1" lang="zh-TW" altLang="en-US" smtClean="0"/>
              <a:t>2017/12/7</a:t>
            </a:fld>
            <a:endParaRPr kumimoji="1" lang="zh-TW"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kumimoji="1" lang="zh-TW"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7B3CA7-0922-9940-ABE5-C844A311807E}" type="slidenum">
              <a:rPr kumimoji="1" lang="zh-TW" altLang="en-US" smtClean="0"/>
              <a:t>‹#›</a:t>
            </a:fld>
            <a:endParaRPr kumimoji="1" lang="zh-TW" altLang="en-US"/>
          </a:p>
        </p:txBody>
      </p:sp>
    </p:spTree>
    <p:extLst>
      <p:ext uri="{BB962C8B-B14F-4D97-AF65-F5344CB8AC3E}">
        <p14:creationId xmlns:p14="http://schemas.microsoft.com/office/powerpoint/2010/main" val="59314812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8.xml"/><Relationship Id="rId2"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zh-TW" altLang="en-US" dirty="0" smtClean="0"/>
              <a:t>選舉研究中心</a:t>
            </a:r>
            <a:r>
              <a:rPr kumimoji="1" lang="en-US" altLang="zh-TW" dirty="0" smtClean="0"/>
              <a:t/>
            </a:r>
            <a:br>
              <a:rPr kumimoji="1" lang="en-US" altLang="zh-TW" dirty="0" smtClean="0"/>
            </a:br>
            <a:r>
              <a:rPr kumimoji="1" lang="en-US" altLang="zh-TW" sz="4000" dirty="0" smtClean="0"/>
              <a:t>103-105</a:t>
            </a:r>
            <a:r>
              <a:rPr kumimoji="1" lang="zh-TW" altLang="en-US" sz="4000" dirty="0" smtClean="0"/>
              <a:t>年自評報告</a:t>
            </a:r>
            <a:endParaRPr kumimoji="1" lang="zh-TW" altLang="en-US" sz="4000" dirty="0"/>
          </a:p>
        </p:txBody>
      </p:sp>
      <p:sp>
        <p:nvSpPr>
          <p:cNvPr id="3" name="副標題 2"/>
          <p:cNvSpPr>
            <a:spLocks noGrp="1"/>
          </p:cNvSpPr>
          <p:nvPr>
            <p:ph type="subTitle" idx="1"/>
          </p:nvPr>
        </p:nvSpPr>
        <p:spPr>
          <a:xfrm>
            <a:off x="1533728" y="4020976"/>
            <a:ext cx="9144000" cy="1655762"/>
          </a:xfrm>
        </p:spPr>
        <p:txBody>
          <a:bodyPr/>
          <a:lstStyle/>
          <a:p>
            <a:r>
              <a:rPr kumimoji="1" lang="zh-TW" altLang="en-US" sz="3200" dirty="0" smtClean="0"/>
              <a:t>蔡佳泓研究員兼</a:t>
            </a:r>
            <a:r>
              <a:rPr kumimoji="1" lang="zh-TW" altLang="en-US" sz="3200" dirty="0" smtClean="0"/>
              <a:t>主任</a:t>
            </a:r>
            <a:endParaRPr kumimoji="1" lang="en-US" altLang="zh-TW" sz="3200" dirty="0" smtClean="0"/>
          </a:p>
          <a:p>
            <a:r>
              <a:rPr kumimoji="1" lang="en-US" altLang="zh-TW" sz="3200" dirty="0" err="1" smtClean="0"/>
              <a:t>esc.nccu.edu.tw</a:t>
            </a:r>
            <a:endParaRPr kumimoji="1" lang="zh-TW" altLang="en-US" sz="3200" dirty="0"/>
          </a:p>
        </p:txBody>
      </p:sp>
      <p:sp>
        <p:nvSpPr>
          <p:cNvPr id="4" name="投影片編號版面配置區 3"/>
          <p:cNvSpPr>
            <a:spLocks noGrp="1"/>
          </p:cNvSpPr>
          <p:nvPr>
            <p:ph type="sldNum" sz="quarter" idx="12"/>
          </p:nvPr>
        </p:nvSpPr>
        <p:spPr/>
        <p:txBody>
          <a:bodyPr/>
          <a:lstStyle/>
          <a:p>
            <a:endParaRPr kumimoji="1" lang="en-US" altLang="zh-TW" dirty="0"/>
          </a:p>
          <a:p>
            <a:endParaRPr kumimoji="1" lang="zh-TW" altLang="en-US" dirty="0"/>
          </a:p>
        </p:txBody>
      </p:sp>
    </p:spTree>
    <p:extLst>
      <p:ext uri="{BB962C8B-B14F-4D97-AF65-F5344CB8AC3E}">
        <p14:creationId xmlns:p14="http://schemas.microsoft.com/office/powerpoint/2010/main" val="960733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3811" y="1388534"/>
            <a:ext cx="4291443" cy="1371600"/>
          </a:xfrm>
        </p:spPr>
        <p:txBody>
          <a:bodyPr>
            <a:normAutofit fontScale="90000"/>
          </a:bodyPr>
          <a:lstStyle/>
          <a:p>
            <a:pPr algn="l"/>
            <a:r>
              <a:rPr lang="en-US" altLang="zh-TW" dirty="0"/>
              <a:t>Mixed-member Electoral Systems in Constitutional Context: Taiwan, Japan, and Beyond </a:t>
            </a:r>
            <a:r>
              <a:rPr lang="en-US" altLang="zh-TW" dirty="0" smtClean="0"/>
              <a:t/>
            </a:r>
            <a:br>
              <a:rPr lang="en-US" altLang="zh-TW" dirty="0" smtClean="0"/>
            </a:br>
            <a:r>
              <a:rPr lang="en-US" altLang="zh-TW" dirty="0" smtClean="0"/>
              <a:t>(</a:t>
            </a:r>
            <a:r>
              <a:rPr lang="zh-TW" altLang="zh-TW" dirty="0"/>
              <a:t>鑲嵌於憲政脈絡的混合選舉制度</a:t>
            </a:r>
            <a:r>
              <a:rPr lang="en-US" altLang="zh-TW" dirty="0"/>
              <a:t>)</a:t>
            </a:r>
            <a:r>
              <a:rPr lang="zh-TW" altLang="zh-TW" dirty="0"/>
              <a:t> </a:t>
            </a:r>
            <a:endParaRPr kumimoji="1"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2509" y="982663"/>
            <a:ext cx="3261783" cy="4892675"/>
          </a:xfrm>
        </p:spPr>
      </p:pic>
      <p:sp>
        <p:nvSpPr>
          <p:cNvPr id="4" name="文字版面配置區 3"/>
          <p:cNvSpPr>
            <a:spLocks noGrp="1"/>
          </p:cNvSpPr>
          <p:nvPr>
            <p:ph type="body" sz="half" idx="2"/>
          </p:nvPr>
        </p:nvSpPr>
        <p:spPr/>
        <p:txBody>
          <a:bodyPr>
            <a:noAutofit/>
          </a:bodyPr>
          <a:lstStyle/>
          <a:p>
            <a:pPr marL="285750" indent="-285750" algn="l">
              <a:buFont typeface="Arial" charset="0"/>
              <a:buChar char="•"/>
            </a:pPr>
            <a:r>
              <a:rPr kumimoji="1" lang="zh-TW" altLang="en-US" sz="1800" dirty="0" smtClean="0"/>
              <a:t>鮑彤、黃紀、陳永福</a:t>
            </a:r>
            <a:r>
              <a:rPr kumimoji="1" lang="en-US" altLang="zh-TW" sz="1800" dirty="0" smtClean="0"/>
              <a:t>(Canterbury)</a:t>
            </a:r>
            <a:r>
              <a:rPr kumimoji="1" lang="zh-TW" altLang="en-US" sz="1800" dirty="0" smtClean="0"/>
              <a:t>以及</a:t>
            </a:r>
            <a:r>
              <a:rPr kumimoji="1" lang="en-US" altLang="zh-TW" sz="1800" dirty="0" smtClean="0"/>
              <a:t>Gary Cox (Stanford)</a:t>
            </a:r>
            <a:r>
              <a:rPr kumimoji="1" lang="zh-TW" altLang="en-US" sz="1800" dirty="0" smtClean="0"/>
              <a:t>編撰，作者包括</a:t>
            </a:r>
            <a:r>
              <a:rPr kumimoji="1" lang="en-US" altLang="zh-TW" sz="1800" dirty="0" smtClean="0"/>
              <a:t>Allen Hicken (Michigan)</a:t>
            </a:r>
            <a:r>
              <a:rPr kumimoji="1" lang="zh-TW" altLang="en-US" sz="1800" dirty="0" smtClean="0"/>
              <a:t>、</a:t>
            </a:r>
            <a:r>
              <a:rPr kumimoji="1" lang="en-US" altLang="zh-TW" sz="1800" dirty="0" smtClean="0"/>
              <a:t>Matthew </a:t>
            </a:r>
            <a:r>
              <a:rPr kumimoji="1" lang="en-US" altLang="zh-TW" sz="1800" dirty="0" err="1" smtClean="0"/>
              <a:t>Shugart</a:t>
            </a:r>
            <a:r>
              <a:rPr kumimoji="1" lang="en-US" altLang="zh-TW" sz="1800" dirty="0" smtClean="0"/>
              <a:t> (UC Davis)</a:t>
            </a:r>
            <a:r>
              <a:rPr kumimoji="1" lang="zh-TW" altLang="en-US" sz="1800" dirty="0" smtClean="0"/>
              <a:t>以及本中心成員</a:t>
            </a:r>
            <a:endParaRPr kumimoji="1" lang="en-US" altLang="zh-TW" sz="1800" dirty="0" smtClean="0"/>
          </a:p>
          <a:p>
            <a:pPr marL="285750" indent="-285750" algn="l">
              <a:buFont typeface="Arial" charset="0"/>
              <a:buChar char="•"/>
            </a:pPr>
            <a:r>
              <a:rPr kumimoji="1" lang="zh-TW" altLang="en-US" sz="1800" dirty="0" smtClean="0"/>
              <a:t>比較我國、日本、泰國、俄羅斯等國家，分析選舉制度與憲政制度對於政黨活動、派系以及政黨數目的影響。</a:t>
            </a:r>
            <a:endParaRPr kumimoji="1" lang="zh-TW" altLang="en-US" sz="1800" dirty="0"/>
          </a:p>
        </p:txBody>
      </p:sp>
      <p:sp>
        <p:nvSpPr>
          <p:cNvPr id="5" name="投影片編號版面配置區 4"/>
          <p:cNvSpPr>
            <a:spLocks noGrp="1"/>
          </p:cNvSpPr>
          <p:nvPr>
            <p:ph type="sldNum" sz="quarter" idx="12"/>
          </p:nvPr>
        </p:nvSpPr>
        <p:spPr/>
        <p:txBody>
          <a:bodyPr/>
          <a:lstStyle/>
          <a:p>
            <a:fld id="{837B3CA7-0922-9940-ABE5-C844A311807E}" type="slidenum">
              <a:rPr kumimoji="1" lang="zh-TW" altLang="en-US" smtClean="0"/>
              <a:t>10</a:t>
            </a:fld>
            <a:endParaRPr kumimoji="1" lang="zh-TW" altLang="en-US"/>
          </a:p>
        </p:txBody>
      </p:sp>
    </p:spTree>
    <p:extLst>
      <p:ext uri="{BB962C8B-B14F-4D97-AF65-F5344CB8AC3E}">
        <p14:creationId xmlns:p14="http://schemas.microsoft.com/office/powerpoint/2010/main" val="1778833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3811" y="1388534"/>
            <a:ext cx="4291443" cy="1371600"/>
          </a:xfrm>
        </p:spPr>
        <p:txBody>
          <a:bodyPr>
            <a:normAutofit/>
          </a:bodyPr>
          <a:lstStyle/>
          <a:p>
            <a:pPr algn="l"/>
            <a:r>
              <a:rPr lang="en-US" altLang="zh-TW" sz="3200" dirty="0" smtClean="0"/>
              <a:t>The Taiwan Voter</a:t>
            </a:r>
            <a:endParaRPr kumimoji="1" lang="zh-TW" altLang="en-US" sz="3200" dirty="0"/>
          </a:p>
        </p:txBody>
      </p:sp>
      <p:sp>
        <p:nvSpPr>
          <p:cNvPr id="4" name="文字版面配置區 3"/>
          <p:cNvSpPr>
            <a:spLocks noGrp="1"/>
          </p:cNvSpPr>
          <p:nvPr>
            <p:ph type="body" sz="half" idx="2"/>
          </p:nvPr>
        </p:nvSpPr>
        <p:spPr/>
        <p:txBody>
          <a:bodyPr>
            <a:noAutofit/>
          </a:bodyPr>
          <a:lstStyle/>
          <a:p>
            <a:pPr marL="285750" indent="-285750" algn="l">
              <a:buFont typeface="Arial" charset="0"/>
              <a:buChar char="•"/>
            </a:pPr>
            <a:r>
              <a:rPr kumimoji="1" lang="en-US" altLang="zh-TW" sz="2000" dirty="0" smtClean="0"/>
              <a:t>Christopher </a:t>
            </a:r>
            <a:r>
              <a:rPr kumimoji="1" lang="en-US" altLang="zh-TW" sz="2000" dirty="0" err="1" smtClean="0"/>
              <a:t>Achen</a:t>
            </a:r>
            <a:r>
              <a:rPr kumimoji="1" lang="en-US" altLang="zh-TW" sz="2000" dirty="0" smtClean="0"/>
              <a:t> (Princeton)</a:t>
            </a:r>
            <a:r>
              <a:rPr kumimoji="1" lang="zh-TW" altLang="en-US" sz="2000" dirty="0" smtClean="0"/>
              <a:t>以及</a:t>
            </a:r>
            <a:r>
              <a:rPr kumimoji="1" lang="en-US" altLang="zh-TW" sz="2000" dirty="0" smtClean="0"/>
              <a:t>T.Y. Wang (Illinois State)</a:t>
            </a:r>
            <a:r>
              <a:rPr kumimoji="1" lang="zh-TW" altLang="en-US" sz="2000" dirty="0" smtClean="0"/>
              <a:t>編撰，作者包括陳永福、吳重禮、盛杏湲以及本中心成員</a:t>
            </a:r>
            <a:endParaRPr kumimoji="1" lang="en-US" altLang="zh-TW" sz="2000" dirty="0" smtClean="0"/>
          </a:p>
          <a:p>
            <a:pPr marL="285750" indent="-285750" algn="l">
              <a:buFont typeface="Arial" charset="0"/>
              <a:buChar char="•"/>
            </a:pPr>
            <a:r>
              <a:rPr kumimoji="1" lang="zh-TW" altLang="en-US" sz="2000" dirty="0" smtClean="0"/>
              <a:t>論證台灣的選民行為以及公民參與主要決定於台灣人或中國人認同，社會議題尚未成為分歧。</a:t>
            </a:r>
            <a:endParaRPr kumimoji="1" lang="en-US" altLang="zh-TW" sz="2000" dirty="0" smtClean="0"/>
          </a:p>
          <a:p>
            <a:pPr marL="285750" indent="-285750" algn="l">
              <a:buFont typeface="Arial" charset="0"/>
              <a:buChar char="•"/>
            </a:pPr>
            <a:endParaRPr kumimoji="1" lang="zh-TW" altLang="en-US" sz="1800" dirty="0"/>
          </a:p>
        </p:txBody>
      </p:sp>
      <p:sp>
        <p:nvSpPr>
          <p:cNvPr id="5" name="投影片編號版面配置區 4"/>
          <p:cNvSpPr>
            <a:spLocks noGrp="1"/>
          </p:cNvSpPr>
          <p:nvPr>
            <p:ph type="sldNum" sz="quarter" idx="12"/>
          </p:nvPr>
        </p:nvSpPr>
        <p:spPr/>
        <p:txBody>
          <a:bodyPr/>
          <a:lstStyle/>
          <a:p>
            <a:fld id="{837B3CA7-0922-9940-ABE5-C844A311807E}" type="slidenum">
              <a:rPr kumimoji="1" lang="zh-TW" altLang="en-US" smtClean="0"/>
              <a:t>11</a:t>
            </a:fld>
            <a:endParaRPr kumimoji="1" lang="zh-TW" altLang="en-US"/>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2509" y="982663"/>
            <a:ext cx="3261783" cy="4892675"/>
          </a:xfrm>
        </p:spPr>
      </p:pic>
    </p:spTree>
    <p:extLst>
      <p:ext uri="{BB962C8B-B14F-4D97-AF65-F5344CB8AC3E}">
        <p14:creationId xmlns:p14="http://schemas.microsoft.com/office/powerpoint/2010/main" val="1978600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zh-TW" altLang="zh-TW" sz="2800" dirty="0"/>
              <a:t>質變數與受限依變數的迴歸分析 </a:t>
            </a:r>
            <a:endParaRPr kumimoji="1" lang="zh-TW" altLang="en-US" sz="2800"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3600" y="1219200"/>
            <a:ext cx="4419600" cy="4419600"/>
          </a:xfrm>
        </p:spPr>
      </p:pic>
      <p:sp>
        <p:nvSpPr>
          <p:cNvPr id="4" name="文字版面配置區 3"/>
          <p:cNvSpPr>
            <a:spLocks noGrp="1"/>
          </p:cNvSpPr>
          <p:nvPr>
            <p:ph type="body" sz="half" idx="2"/>
          </p:nvPr>
        </p:nvSpPr>
        <p:spPr/>
        <p:txBody>
          <a:bodyPr>
            <a:normAutofit/>
          </a:bodyPr>
          <a:lstStyle/>
          <a:p>
            <a:pPr marL="285750" indent="-285750" algn="l">
              <a:buFont typeface="Arial" charset="0"/>
              <a:buChar char="•"/>
            </a:pPr>
            <a:r>
              <a:rPr kumimoji="1" lang="zh-TW" altLang="en-US" sz="2000" dirty="0" smtClean="0"/>
              <a:t>黃紀講座教授與共同作者討論當欲解釋的依變數是各種質變數與受限依變數時的迴歸模型之估計方法與分析及詮釋方式，為政治學方法論的重要參考書。</a:t>
            </a:r>
            <a:endParaRPr kumimoji="1" lang="zh-TW" altLang="en-US" sz="2000" dirty="0"/>
          </a:p>
        </p:txBody>
      </p:sp>
      <p:sp>
        <p:nvSpPr>
          <p:cNvPr id="5" name="投影片編號版面配置區 4"/>
          <p:cNvSpPr>
            <a:spLocks noGrp="1"/>
          </p:cNvSpPr>
          <p:nvPr>
            <p:ph type="sldNum" sz="quarter" idx="12"/>
          </p:nvPr>
        </p:nvSpPr>
        <p:spPr/>
        <p:txBody>
          <a:bodyPr/>
          <a:lstStyle/>
          <a:p>
            <a:fld id="{837B3CA7-0922-9940-ABE5-C844A311807E}" type="slidenum">
              <a:rPr kumimoji="1" lang="zh-TW" altLang="en-US" smtClean="0"/>
              <a:t>12</a:t>
            </a:fld>
            <a:endParaRPr kumimoji="1" lang="zh-TW" altLang="en-US"/>
          </a:p>
        </p:txBody>
      </p:sp>
    </p:spTree>
    <p:extLst>
      <p:ext uri="{BB962C8B-B14F-4D97-AF65-F5344CB8AC3E}">
        <p14:creationId xmlns:p14="http://schemas.microsoft.com/office/powerpoint/2010/main" val="4808251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sz="3200" dirty="0"/>
              <a:t>民意調查研究 </a:t>
            </a:r>
            <a:endParaRPr kumimoji="1" lang="zh-TW" altLang="en-US" sz="3200"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3600" y="1219200"/>
            <a:ext cx="4419600" cy="4419600"/>
          </a:xfrm>
        </p:spPr>
      </p:pic>
      <p:sp>
        <p:nvSpPr>
          <p:cNvPr id="4" name="文字版面配置區 3"/>
          <p:cNvSpPr>
            <a:spLocks noGrp="1"/>
          </p:cNvSpPr>
          <p:nvPr>
            <p:ph type="body" sz="half" idx="2"/>
          </p:nvPr>
        </p:nvSpPr>
        <p:spPr/>
        <p:txBody>
          <a:bodyPr>
            <a:normAutofit/>
          </a:bodyPr>
          <a:lstStyle/>
          <a:p>
            <a:pPr marL="285750" indent="-285750" algn="l">
              <a:buFont typeface="Arial" charset="0"/>
              <a:buChar char="•"/>
            </a:pPr>
            <a:r>
              <a:rPr kumimoji="1" lang="zh-TW" altLang="en-US" sz="2000" dirty="0" smtClean="0"/>
              <a:t>由陳陸輝研究員主編，本中心成員撰寫，內容涵蓋民意的概念、各種調查的方法、標準化訪問方法、研究倫理等，為民意調查的重要參考書。</a:t>
            </a:r>
            <a:endParaRPr kumimoji="1" lang="zh-TW" altLang="en-US" sz="2000" dirty="0"/>
          </a:p>
        </p:txBody>
      </p:sp>
      <p:sp>
        <p:nvSpPr>
          <p:cNvPr id="5" name="投影片編號版面配置區 4"/>
          <p:cNvSpPr>
            <a:spLocks noGrp="1"/>
          </p:cNvSpPr>
          <p:nvPr>
            <p:ph type="sldNum" sz="quarter" idx="12"/>
          </p:nvPr>
        </p:nvSpPr>
        <p:spPr/>
        <p:txBody>
          <a:bodyPr/>
          <a:lstStyle/>
          <a:p>
            <a:fld id="{837B3CA7-0922-9940-ABE5-C844A311807E}" type="slidenum">
              <a:rPr kumimoji="1" lang="zh-TW" altLang="en-US" smtClean="0"/>
              <a:t>13</a:t>
            </a:fld>
            <a:endParaRPr kumimoji="1" lang="zh-TW" altLang="en-US"/>
          </a:p>
        </p:txBody>
      </p:sp>
    </p:spTree>
    <p:extLst>
      <p:ext uri="{BB962C8B-B14F-4D97-AF65-F5344CB8AC3E}">
        <p14:creationId xmlns:p14="http://schemas.microsoft.com/office/powerpoint/2010/main" val="6620472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a:bodyPr>
          <a:lstStyle/>
          <a:p>
            <a:r>
              <a:rPr kumimoji="1" lang="zh-TW" altLang="en-US" sz="3600" dirty="0" smtClean="0"/>
              <a:t>重要期刊論文</a:t>
            </a:r>
            <a:endParaRPr kumimoji="1" lang="zh-TW" altLang="en-US" sz="3600" dirty="0"/>
          </a:p>
        </p:txBody>
      </p:sp>
      <p:sp>
        <p:nvSpPr>
          <p:cNvPr id="7" name="文字版面配置區 6"/>
          <p:cNvSpPr>
            <a:spLocks noGrp="1"/>
          </p:cNvSpPr>
          <p:nvPr>
            <p:ph type="body" idx="1"/>
          </p:nvPr>
        </p:nvSpPr>
        <p:spPr>
          <a:xfrm>
            <a:off x="1292145" y="2250831"/>
            <a:ext cx="9592732" cy="3563815"/>
          </a:xfrm>
        </p:spPr>
        <p:txBody>
          <a:bodyPr>
            <a:normAutofit fontScale="92500" lnSpcReduction="10000"/>
          </a:bodyPr>
          <a:lstStyle/>
          <a:p>
            <a:pPr marL="342900" indent="-342900" algn="l">
              <a:buFont typeface="Arial" charset="0"/>
              <a:buChar char="•"/>
            </a:pPr>
            <a:r>
              <a:rPr lang="zh-TW" altLang="zh-TW" dirty="0"/>
              <a:t>王德育、鄭夙芬 </a:t>
            </a:r>
            <a:r>
              <a:rPr lang="en-US" altLang="zh-TW" dirty="0" smtClean="0"/>
              <a:t>, 2015. “Presidential </a:t>
            </a:r>
            <a:r>
              <a:rPr lang="en-US" altLang="zh-TW" dirty="0"/>
              <a:t>Approval in Taiwan</a:t>
            </a:r>
            <a:r>
              <a:rPr lang="en-US" altLang="zh-TW" dirty="0" smtClean="0"/>
              <a:t>:</a:t>
            </a:r>
            <a:r>
              <a:rPr lang="zh-TW" altLang="en-US" dirty="0" smtClean="0"/>
              <a:t> </a:t>
            </a:r>
            <a:r>
              <a:rPr lang="en-US" altLang="zh-TW" dirty="0" smtClean="0"/>
              <a:t>An </a:t>
            </a:r>
            <a:r>
              <a:rPr lang="en-US" altLang="zh-TW" dirty="0"/>
              <a:t>Analysis of Survey Data in the Ma Ying-</a:t>
            </a:r>
            <a:r>
              <a:rPr lang="en-US" altLang="zh-TW" dirty="0" err="1"/>
              <a:t>jeou</a:t>
            </a:r>
            <a:r>
              <a:rPr lang="en-US" altLang="zh-TW" dirty="0"/>
              <a:t> </a:t>
            </a:r>
            <a:r>
              <a:rPr lang="en-US" altLang="zh-TW" dirty="0" smtClean="0"/>
              <a:t>Presidency” </a:t>
            </a:r>
            <a:r>
              <a:rPr lang="en-US" altLang="zh-TW" dirty="0"/>
              <a:t>Electoral Studies</a:t>
            </a:r>
            <a:r>
              <a:rPr lang="zh-TW" altLang="zh-TW" dirty="0"/>
              <a:t> </a:t>
            </a:r>
            <a:r>
              <a:rPr lang="zh-TW" altLang="zh-TW" dirty="0" smtClean="0"/>
              <a:t> </a:t>
            </a:r>
            <a:r>
              <a:rPr lang="en-US" altLang="zh-TW" dirty="0" smtClean="0"/>
              <a:t>40:34-44.</a:t>
            </a:r>
          </a:p>
          <a:p>
            <a:pPr marL="342900" indent="-342900" algn="l">
              <a:buFont typeface="Arial" charset="0"/>
              <a:buChar char="•"/>
            </a:pPr>
            <a:r>
              <a:rPr lang="zh-TW" altLang="zh-TW" dirty="0"/>
              <a:t>黃紀、王</a:t>
            </a:r>
            <a:r>
              <a:rPr lang="zh-TW" altLang="zh-TW" dirty="0" smtClean="0"/>
              <a:t>德育</a:t>
            </a:r>
            <a:r>
              <a:rPr lang="en-US" altLang="zh-TW" dirty="0" smtClean="0"/>
              <a:t>, 2014.</a:t>
            </a:r>
            <a:r>
              <a:rPr lang="zh-TW" altLang="zh-TW" dirty="0" smtClean="0"/>
              <a:t> </a:t>
            </a:r>
            <a:r>
              <a:rPr lang="en-US" altLang="zh-TW" dirty="0" smtClean="0"/>
              <a:t>“Presidential </a:t>
            </a:r>
            <a:r>
              <a:rPr lang="en-US" altLang="zh-TW" dirty="0"/>
              <a:t>Coattails in Taiwan: An Analysis of Voter- and Candidate-Specific </a:t>
            </a:r>
            <a:r>
              <a:rPr lang="en-US" altLang="zh-TW" dirty="0" smtClean="0"/>
              <a:t>Data”</a:t>
            </a:r>
            <a:r>
              <a:rPr lang="zh-TW" altLang="zh-TW" dirty="0" smtClean="0"/>
              <a:t> </a:t>
            </a:r>
            <a:r>
              <a:rPr lang="en-US" altLang="zh-TW" dirty="0"/>
              <a:t>Electoral Studies</a:t>
            </a:r>
            <a:r>
              <a:rPr lang="zh-TW" altLang="zh-TW" dirty="0"/>
              <a:t>  </a:t>
            </a:r>
            <a:r>
              <a:rPr lang="en-US" altLang="zh-TW" dirty="0" smtClean="0"/>
              <a:t>33:175-185.</a:t>
            </a:r>
          </a:p>
          <a:p>
            <a:pPr marL="342900" indent="-342900" algn="l">
              <a:buFont typeface="Arial" charset="0"/>
              <a:buChar char="•"/>
            </a:pPr>
            <a:r>
              <a:rPr lang="zh-TW" altLang="zh-TW" dirty="0"/>
              <a:t>游清鑫、俞振華</a:t>
            </a:r>
            <a:r>
              <a:rPr lang="en-US" altLang="zh-TW" dirty="0"/>
              <a:t>, Kaori </a:t>
            </a:r>
            <a:r>
              <a:rPr lang="en-US" altLang="zh-TW" dirty="0" smtClean="0"/>
              <a:t>Shoji, 2014.</a:t>
            </a:r>
            <a:r>
              <a:rPr lang="zh-TW" altLang="zh-TW" dirty="0" smtClean="0"/>
              <a:t> </a:t>
            </a:r>
            <a:r>
              <a:rPr lang="en-US" altLang="zh-TW" dirty="0" smtClean="0"/>
              <a:t>“Innovations </a:t>
            </a:r>
            <a:r>
              <a:rPr lang="en-US" altLang="zh-TW" dirty="0"/>
              <a:t>of Candidate Selection Methods: Polling Primary and Kobo under the New Electoral Rules in Taiwan and </a:t>
            </a:r>
            <a:r>
              <a:rPr lang="en-US" altLang="zh-TW" dirty="0" smtClean="0"/>
              <a:t>Japan” </a:t>
            </a:r>
            <a:r>
              <a:rPr lang="en-US" altLang="zh-TW" dirty="0"/>
              <a:t>Japanese Journal of Political Science</a:t>
            </a:r>
            <a:r>
              <a:rPr lang="zh-TW" altLang="zh-TW" dirty="0"/>
              <a:t> </a:t>
            </a:r>
            <a:r>
              <a:rPr lang="en-US" altLang="zh-TW" dirty="0" smtClean="0"/>
              <a:t>15,4: 635-659.</a:t>
            </a:r>
            <a:r>
              <a:rPr lang="zh-TW" altLang="zh-TW" dirty="0" smtClean="0"/>
              <a:t> </a:t>
            </a:r>
            <a:endParaRPr lang="en-US" altLang="zh-TW" dirty="0" smtClean="0"/>
          </a:p>
          <a:p>
            <a:pPr marL="342900" indent="-342900" algn="l">
              <a:buFont typeface="Arial" charset="0"/>
              <a:buChar char="•"/>
            </a:pPr>
            <a:r>
              <a:rPr lang="zh-TW" altLang="zh-TW" dirty="0"/>
              <a:t>李怡青、陳伊慈、蔡佳泓、顏乃欣、陳良弼、林偉</a:t>
            </a:r>
            <a:r>
              <a:rPr lang="zh-TW" altLang="zh-TW" dirty="0" smtClean="0"/>
              <a:t>杰</a:t>
            </a:r>
            <a:r>
              <a:rPr lang="en-US" altLang="zh-TW" dirty="0" smtClean="0"/>
              <a:t>, 2016.</a:t>
            </a:r>
            <a:r>
              <a:rPr lang="zh-TW" altLang="zh-TW" dirty="0" smtClean="0"/>
              <a:t> </a:t>
            </a:r>
            <a:r>
              <a:rPr lang="en-US" altLang="zh-TW" dirty="0" smtClean="0"/>
              <a:t>“Voting </a:t>
            </a:r>
            <a:r>
              <a:rPr lang="en-US" altLang="zh-TW" dirty="0"/>
              <a:t>Intention and Choices</a:t>
            </a:r>
            <a:r>
              <a:rPr lang="zh-TW" altLang="zh-TW" dirty="0"/>
              <a:t>：</a:t>
            </a:r>
            <a:r>
              <a:rPr lang="en-US" altLang="zh-TW" dirty="0"/>
              <a:t>Are Voters Always Rational and </a:t>
            </a:r>
            <a:r>
              <a:rPr lang="en-US" altLang="zh-TW" dirty="0" smtClean="0"/>
              <a:t>Deliberative?” </a:t>
            </a:r>
            <a:r>
              <a:rPr lang="en-US" altLang="zh-TW" dirty="0"/>
              <a:t>PLOS ONE</a:t>
            </a:r>
            <a:r>
              <a:rPr lang="zh-TW" altLang="zh-TW" dirty="0"/>
              <a:t> </a:t>
            </a:r>
            <a:r>
              <a:rPr lang="en-US" altLang="zh-TW" dirty="0" smtClean="0"/>
              <a:t>11,2.</a:t>
            </a:r>
          </a:p>
          <a:p>
            <a:pPr marL="342900" indent="-342900" algn="l">
              <a:buFont typeface="Arial" charset="0"/>
              <a:buChar char="•"/>
            </a:pPr>
            <a:r>
              <a:rPr lang="zh-TW" altLang="zh-TW" dirty="0"/>
              <a:t>蔡佳泓、陳陸輝，</a:t>
            </a:r>
            <a:r>
              <a:rPr lang="en-US" altLang="zh-TW" dirty="0"/>
              <a:t>2015</a:t>
            </a:r>
            <a:r>
              <a:rPr lang="zh-TW" altLang="zh-TW" dirty="0"/>
              <a:t>，〈「中國因素」或是「公民不服從」？從連續追蹤樣本探討太陽花學運之民意〉，《人文及社會科學集刊》，</a:t>
            </a:r>
            <a:r>
              <a:rPr lang="en-US" altLang="zh-TW" dirty="0"/>
              <a:t>27(4): 573-603</a:t>
            </a:r>
            <a:r>
              <a:rPr lang="zh-TW" altLang="zh-TW" dirty="0"/>
              <a:t>。 </a:t>
            </a:r>
            <a:endParaRPr kumimoji="1" lang="zh-TW" altLang="en-US" dirty="0"/>
          </a:p>
        </p:txBody>
      </p:sp>
      <p:sp>
        <p:nvSpPr>
          <p:cNvPr id="5" name="投影片編號版面配置區 4"/>
          <p:cNvSpPr>
            <a:spLocks noGrp="1"/>
          </p:cNvSpPr>
          <p:nvPr>
            <p:ph type="sldNum" sz="quarter" idx="12"/>
          </p:nvPr>
        </p:nvSpPr>
        <p:spPr/>
        <p:txBody>
          <a:bodyPr/>
          <a:lstStyle/>
          <a:p>
            <a:fld id="{837B3CA7-0922-9940-ABE5-C844A311807E}" type="slidenum">
              <a:rPr kumimoji="1" lang="zh-TW" altLang="en-US" smtClean="0"/>
              <a:t>14</a:t>
            </a:fld>
            <a:endParaRPr kumimoji="1" lang="zh-TW" altLang="en-US"/>
          </a:p>
        </p:txBody>
      </p:sp>
    </p:spTree>
    <p:extLst>
      <p:ext uri="{BB962C8B-B14F-4D97-AF65-F5344CB8AC3E}">
        <p14:creationId xmlns:p14="http://schemas.microsoft.com/office/powerpoint/2010/main" val="143542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社會具體</a:t>
            </a:r>
            <a:r>
              <a:rPr lang="zh-TW" altLang="zh-TW" b="1" dirty="0" smtClean="0"/>
              <a:t>貢獻</a:t>
            </a:r>
            <a:r>
              <a:rPr lang="zh-TW" altLang="zh-TW" dirty="0" smtClean="0"/>
              <a:t> </a:t>
            </a:r>
            <a:endParaRPr kumimoji="1" lang="zh-TW" altLang="en-US" dirty="0"/>
          </a:p>
        </p:txBody>
      </p:sp>
      <p:sp>
        <p:nvSpPr>
          <p:cNvPr id="3" name="文字版面配置區 2"/>
          <p:cNvSpPr>
            <a:spLocks noGrp="1"/>
          </p:cNvSpPr>
          <p:nvPr>
            <p:ph type="body" idx="1"/>
          </p:nvPr>
        </p:nvSpPr>
        <p:spPr/>
        <p:txBody>
          <a:bodyPr>
            <a:normAutofit fontScale="92500" lnSpcReduction="10000"/>
          </a:bodyPr>
          <a:lstStyle/>
          <a:p>
            <a:pPr marL="342900" indent="-342900" algn="l">
              <a:buFont typeface="Arial" charset="0"/>
              <a:buChar char="•"/>
            </a:pPr>
            <a:r>
              <a:rPr lang="zh-TW" altLang="zh-TW" sz="2400" b="1" dirty="0" smtClean="0"/>
              <a:t>發展學術</a:t>
            </a:r>
            <a:r>
              <a:rPr lang="zh-TW" altLang="zh-TW" sz="2400" b="1" dirty="0"/>
              <a:t>資料庫</a:t>
            </a:r>
            <a:r>
              <a:rPr lang="zh-TW" altLang="zh-TW" sz="2400" dirty="0"/>
              <a:t> </a:t>
            </a:r>
            <a:r>
              <a:rPr lang="zh-TW" altLang="en-US" sz="2400" dirty="0" smtClean="0"/>
              <a:t>：</a:t>
            </a:r>
            <a:r>
              <a:rPr lang="en-US" altLang="zh-TW" sz="2400" dirty="0" smtClean="0"/>
              <a:t>TEDS</a:t>
            </a:r>
            <a:r>
              <a:rPr lang="zh-TW" altLang="en-US" sz="2400" dirty="0" smtClean="0"/>
              <a:t>以及</a:t>
            </a:r>
            <a:r>
              <a:rPr lang="zh-TW" altLang="zh-TW" sz="2400" dirty="0"/>
              <a:t>「臺灣民眾重要政治態度趨勢」 </a:t>
            </a:r>
            <a:endParaRPr lang="en-US" altLang="zh-TW" sz="2400" b="1" dirty="0" smtClean="0"/>
          </a:p>
          <a:p>
            <a:pPr marL="342900" indent="-342900" algn="l">
              <a:buFont typeface="Arial" charset="0"/>
              <a:buChar char="•"/>
            </a:pPr>
            <a:r>
              <a:rPr lang="zh-TW" altLang="zh-TW" sz="2400" b="1" dirty="0" smtClean="0"/>
              <a:t>與</a:t>
            </a:r>
            <a:r>
              <a:rPr lang="zh-TW" altLang="zh-TW" sz="2400" b="1" dirty="0"/>
              <a:t>中央選委會合作的選舉資料</a:t>
            </a:r>
            <a:r>
              <a:rPr lang="zh-TW" altLang="zh-TW" sz="2400" b="1" dirty="0" smtClean="0"/>
              <a:t>開放</a:t>
            </a:r>
            <a:r>
              <a:rPr lang="zh-TW" altLang="en-US" sz="2400" b="1" dirty="0" smtClean="0"/>
              <a:t>：</a:t>
            </a:r>
            <a:r>
              <a:rPr lang="zh-TW" altLang="zh-TW" sz="2400" dirty="0" smtClean="0"/>
              <a:t>結合</a:t>
            </a:r>
            <a:r>
              <a:rPr lang="en-US" altLang="zh-TW" sz="2400" dirty="0"/>
              <a:t>Open Data</a:t>
            </a:r>
            <a:r>
              <a:rPr lang="zh-TW" altLang="zh-TW" sz="2400" dirty="0"/>
              <a:t>與選舉研究的學界、產業界和民間社群等相關領域的學者及專家共同組成工作團隊，建立資料塑模程序</a:t>
            </a:r>
            <a:r>
              <a:rPr lang="zh-TW" altLang="zh-TW" sz="2400" dirty="0" smtClean="0"/>
              <a:t>，以</a:t>
            </a:r>
            <a:r>
              <a:rPr lang="zh-TW" altLang="zh-TW" sz="2400" dirty="0"/>
              <a:t>回溯方式逐步建置選舉資料，將選舉資料四星級化，提供公眾使用。 </a:t>
            </a:r>
            <a:endParaRPr lang="en-US" altLang="zh-TW" sz="2400" dirty="0" smtClean="0"/>
          </a:p>
          <a:p>
            <a:pPr marL="342900" indent="-342900" algn="l">
              <a:buFont typeface="Arial" charset="0"/>
              <a:buChar char="•"/>
            </a:pPr>
            <a:r>
              <a:rPr lang="zh-TW" altLang="zh-TW" sz="2400" b="1" dirty="0"/>
              <a:t>培養下一代優秀的方法論與調查人才</a:t>
            </a:r>
            <a:r>
              <a:rPr lang="zh-TW" altLang="zh-TW" sz="2400" dirty="0"/>
              <a:t> </a:t>
            </a:r>
            <a:r>
              <a:rPr lang="zh-TW" altLang="en-US" sz="2400" dirty="0" smtClean="0"/>
              <a:t>：</a:t>
            </a:r>
            <a:r>
              <a:rPr lang="zh-TW" altLang="zh-TW" sz="2400" dirty="0"/>
              <a:t>持續與中研院政治所舉辦「政治學計量方法研習營」（</a:t>
            </a:r>
            <a:r>
              <a:rPr lang="en-US" altLang="zh-TW" sz="2400" dirty="0"/>
              <a:t>Institute for Political Methodology, IPM</a:t>
            </a:r>
            <a:r>
              <a:rPr lang="zh-TW" altLang="zh-TW" sz="2400" dirty="0"/>
              <a:t>）， </a:t>
            </a:r>
            <a:r>
              <a:rPr lang="zh-TW" altLang="en-US" sz="2400" dirty="0" smtClean="0"/>
              <a:t>主題為類別變數資料分析、</a:t>
            </a:r>
            <a:r>
              <a:rPr lang="zh-TW" altLang="zh-TW" sz="2400" dirty="0"/>
              <a:t>時間序列與跨時資料</a:t>
            </a:r>
            <a:r>
              <a:rPr lang="zh-TW" altLang="zh-TW" sz="2400" dirty="0" smtClean="0"/>
              <a:t>分析</a:t>
            </a:r>
            <a:r>
              <a:rPr lang="zh-TW" altLang="en-US" sz="2400" dirty="0" smtClean="0"/>
              <a:t>、因果推論、跨層次資料分析等等重要方法。</a:t>
            </a:r>
            <a:r>
              <a:rPr lang="zh-TW" altLang="zh-TW" sz="2400" dirty="0" smtClean="0"/>
              <a:t> </a:t>
            </a:r>
            <a:endParaRPr lang="en-US" altLang="zh-TW" sz="2400" dirty="0" smtClean="0"/>
          </a:p>
          <a:p>
            <a:endParaRPr kumimoji="1" lang="zh-TW" altLang="en-US" dirty="0"/>
          </a:p>
        </p:txBody>
      </p:sp>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15</a:t>
            </a:fld>
            <a:endParaRPr kumimoji="1" lang="zh-TW" altLang="en-US"/>
          </a:p>
        </p:txBody>
      </p:sp>
    </p:spTree>
    <p:extLst>
      <p:ext uri="{BB962C8B-B14F-4D97-AF65-F5344CB8AC3E}">
        <p14:creationId xmlns:p14="http://schemas.microsoft.com/office/powerpoint/2010/main" val="2043046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36787" y="953697"/>
            <a:ext cx="9601196" cy="155007"/>
          </a:xfrm>
        </p:spPr>
        <p:txBody>
          <a:bodyPr>
            <a:normAutofit fontScale="90000"/>
          </a:bodyPr>
          <a:lstStyle/>
          <a:p>
            <a:r>
              <a:rPr kumimoji="1" lang="zh-TW" altLang="en-US" smtClean="0"/>
              <a:t>我國選舉資料檢索系統</a:t>
            </a:r>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840" y="1400783"/>
            <a:ext cx="11088888" cy="4545974"/>
          </a:xfrm>
        </p:spPr>
      </p:pic>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16</a:t>
            </a:fld>
            <a:endParaRPr kumimoji="1" lang="zh-TW" altLang="en-US"/>
          </a:p>
        </p:txBody>
      </p:sp>
    </p:spTree>
    <p:extLst>
      <p:ext uri="{BB962C8B-B14F-4D97-AF65-F5344CB8AC3E}">
        <p14:creationId xmlns:p14="http://schemas.microsoft.com/office/powerpoint/2010/main" val="440614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3054" y="633047"/>
            <a:ext cx="8255927" cy="5416062"/>
          </a:xfrm>
        </p:spPr>
      </p:pic>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17</a:t>
            </a:fld>
            <a:endParaRPr kumimoji="1" lang="zh-TW" altLang="en-US"/>
          </a:p>
        </p:txBody>
      </p:sp>
    </p:spTree>
    <p:extLst>
      <p:ext uri="{BB962C8B-B14F-4D97-AF65-F5344CB8AC3E}">
        <p14:creationId xmlns:p14="http://schemas.microsoft.com/office/powerpoint/2010/main" val="14733920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18</a:t>
            </a:fld>
            <a:endParaRPr kumimoji="1" lang="zh-TW" altLang="en-US"/>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108" y="675924"/>
            <a:ext cx="7321627" cy="5549030"/>
          </a:xfrm>
        </p:spPr>
      </p:pic>
    </p:spTree>
    <p:extLst>
      <p:ext uri="{BB962C8B-B14F-4D97-AF65-F5344CB8AC3E}">
        <p14:creationId xmlns:p14="http://schemas.microsoft.com/office/powerpoint/2010/main" val="10260769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19</a:t>
            </a:fld>
            <a:endParaRPr kumimoji="1"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1508" y="683114"/>
            <a:ext cx="7438858" cy="5262563"/>
          </a:xfrm>
        </p:spPr>
      </p:pic>
    </p:spTree>
    <p:extLst>
      <p:ext uri="{BB962C8B-B14F-4D97-AF65-F5344CB8AC3E}">
        <p14:creationId xmlns:p14="http://schemas.microsoft.com/office/powerpoint/2010/main" val="958829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sz="3200" dirty="0"/>
              <a:t>中心定位 </a:t>
            </a:r>
            <a:endParaRPr kumimoji="1" lang="zh-TW" altLang="en-US" sz="3200"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267066780"/>
              </p:ext>
            </p:extLst>
          </p:nvPr>
        </p:nvGraphicFramePr>
        <p:xfrm>
          <a:off x="5418138" y="982663"/>
          <a:ext cx="5470525" cy="4892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字版面配置區 3"/>
          <p:cNvSpPr>
            <a:spLocks noGrp="1"/>
          </p:cNvSpPr>
          <p:nvPr>
            <p:ph type="body" sz="half" idx="2"/>
          </p:nvPr>
        </p:nvSpPr>
        <p:spPr/>
        <p:txBody>
          <a:bodyPr>
            <a:normAutofit/>
          </a:bodyPr>
          <a:lstStyle/>
          <a:p>
            <a:pPr marL="285750" indent="-285750" algn="l">
              <a:buFont typeface="Wingdings" charset="2"/>
              <a:buChar char="l"/>
            </a:pPr>
            <a:r>
              <a:rPr lang="zh-TW" altLang="zh-TW" sz="2000" dirty="0" smtClean="0"/>
              <a:t>自</a:t>
            </a:r>
            <a:r>
              <a:rPr lang="en-US" altLang="zh-TW" sz="2000" dirty="0"/>
              <a:t>1983</a:t>
            </a:r>
            <a:r>
              <a:rPr lang="zh-TW" altLang="zh-TW" sz="2000" dirty="0"/>
              <a:t>年起，由雷飛龍與陳義彥兩位教授積極籌設，開始執行研究計畫，並同時進行組織章程的制訂及體制的</a:t>
            </a:r>
            <a:r>
              <a:rPr lang="zh-TW" altLang="zh-TW" sz="2000" dirty="0" smtClean="0"/>
              <a:t>規畫</a:t>
            </a:r>
            <a:r>
              <a:rPr lang="zh-TW" altLang="en-US" sz="2000" dirty="0" smtClean="0"/>
              <a:t>。</a:t>
            </a:r>
            <a:endParaRPr lang="en-US" altLang="zh-TW" sz="2000" dirty="0" smtClean="0"/>
          </a:p>
          <a:p>
            <a:pPr marL="285750" indent="-285750" algn="l">
              <a:buFont typeface="Wingdings" charset="2"/>
              <a:buChar char="l"/>
            </a:pPr>
            <a:r>
              <a:rPr lang="en-US" altLang="zh-TW" sz="2000" dirty="0" smtClean="0"/>
              <a:t>1989</a:t>
            </a:r>
            <a:r>
              <a:rPr lang="zh-TW" altLang="zh-TW" sz="2000" dirty="0"/>
              <a:t>年</a:t>
            </a:r>
            <a:r>
              <a:rPr lang="en-US" altLang="zh-TW" sz="2000" dirty="0"/>
              <a:t>1</a:t>
            </a:r>
            <a:r>
              <a:rPr lang="zh-TW" altLang="zh-TW" sz="2000" dirty="0"/>
              <a:t>月</a:t>
            </a:r>
            <a:r>
              <a:rPr lang="en-US" altLang="zh-TW" sz="2000" dirty="0"/>
              <a:t>28</a:t>
            </a:r>
            <a:r>
              <a:rPr lang="zh-TW" altLang="zh-TW" sz="2000" dirty="0"/>
              <a:t>日奉教育部函，選舉研究中心正式獲准成立。 </a:t>
            </a:r>
            <a:endParaRPr kumimoji="1" lang="zh-TW" altLang="en-US" sz="2000" dirty="0"/>
          </a:p>
        </p:txBody>
      </p:sp>
      <p:sp>
        <p:nvSpPr>
          <p:cNvPr id="6" name="投影片編號版面配置區 5"/>
          <p:cNvSpPr>
            <a:spLocks noGrp="1"/>
          </p:cNvSpPr>
          <p:nvPr>
            <p:ph type="sldNum" sz="quarter" idx="12"/>
          </p:nvPr>
        </p:nvSpPr>
        <p:spPr/>
        <p:txBody>
          <a:bodyPr/>
          <a:lstStyle/>
          <a:p>
            <a:fld id="{837B3CA7-0922-9940-ABE5-C844A311807E}" type="slidenum">
              <a:rPr kumimoji="1" lang="zh-TW" altLang="en-US" smtClean="0"/>
              <a:t>2</a:t>
            </a:fld>
            <a:endParaRPr kumimoji="1" lang="zh-TW" altLang="en-US"/>
          </a:p>
        </p:txBody>
      </p:sp>
    </p:spTree>
    <p:extLst>
      <p:ext uri="{BB962C8B-B14F-4D97-AF65-F5344CB8AC3E}">
        <p14:creationId xmlns:p14="http://schemas.microsoft.com/office/powerpoint/2010/main" val="8583294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kumimoji="1" lang="zh-TW" altLang="en-US"/>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23427205"/>
              </p:ext>
            </p:extLst>
          </p:nvPr>
        </p:nvGraphicFramePr>
        <p:xfrm>
          <a:off x="1295400" y="973138"/>
          <a:ext cx="9601200" cy="4902200"/>
        </p:xfrm>
        <a:graphic>
          <a:graphicData uri="http://schemas.openxmlformats.org/drawingml/2006/chart">
            <c:chart xmlns:c="http://schemas.openxmlformats.org/drawingml/2006/chart" xmlns:r="http://schemas.openxmlformats.org/officeDocument/2006/relationships" r:id="rId2"/>
          </a:graphicData>
        </a:graphic>
      </p:graphicFrame>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20</a:t>
            </a:fld>
            <a:endParaRPr kumimoji="1" lang="zh-TW" altLang="en-US"/>
          </a:p>
        </p:txBody>
      </p:sp>
    </p:spTree>
    <p:extLst>
      <p:ext uri="{BB962C8B-B14F-4D97-AF65-F5344CB8AC3E}">
        <p14:creationId xmlns:p14="http://schemas.microsoft.com/office/powerpoint/2010/main" val="1790318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研究成果之水準在國內外學術界的相對地位 </a:t>
            </a:r>
            <a:endParaRPr kumimoji="1" lang="zh-TW" altLang="en-US" dirty="0"/>
          </a:p>
        </p:txBody>
      </p:sp>
      <p:sp>
        <p:nvSpPr>
          <p:cNvPr id="3" name="文字版面配置區 2"/>
          <p:cNvSpPr>
            <a:spLocks noGrp="1"/>
          </p:cNvSpPr>
          <p:nvPr>
            <p:ph type="body" idx="1"/>
          </p:nvPr>
        </p:nvSpPr>
        <p:spPr/>
        <p:txBody>
          <a:bodyPr>
            <a:normAutofit fontScale="92500" lnSpcReduction="10000"/>
          </a:bodyPr>
          <a:lstStyle/>
          <a:p>
            <a:pPr marL="342900" indent="-342900" algn="l">
              <a:buFont typeface="Arial" charset="0"/>
              <a:buChar char="•"/>
            </a:pPr>
            <a:r>
              <a:rPr lang="zh-TW" altLang="zh-TW" dirty="0" smtClean="0"/>
              <a:t>長期</a:t>
            </a:r>
            <a:r>
              <a:rPr lang="zh-TW" altLang="zh-TW" dirty="0"/>
              <a:t>執行</a:t>
            </a:r>
            <a:r>
              <a:rPr lang="en-US" altLang="zh-TW" dirty="0"/>
              <a:t>TEDS</a:t>
            </a:r>
            <a:r>
              <a:rPr lang="zh-TW" altLang="zh-TW" dirty="0"/>
              <a:t>與</a:t>
            </a:r>
            <a:r>
              <a:rPr lang="en-US" altLang="zh-TW" dirty="0"/>
              <a:t>TNSS</a:t>
            </a:r>
            <a:r>
              <a:rPr lang="zh-TW" altLang="zh-TW" dirty="0"/>
              <a:t>調查，提供國內學界寶貴的調查資料，並且接軌國際，也開拓電訪、面訪、網路民調等標準化調查</a:t>
            </a:r>
            <a:r>
              <a:rPr lang="zh-TW" altLang="zh-TW" dirty="0" smtClean="0"/>
              <a:t>程序。</a:t>
            </a:r>
            <a:endParaRPr lang="zh-TW" altLang="zh-TW" dirty="0"/>
          </a:p>
          <a:p>
            <a:pPr marL="342900" indent="-342900" algn="l">
              <a:buFont typeface="Arial" charset="0"/>
              <a:buChar char="•"/>
            </a:pPr>
            <a:r>
              <a:rPr lang="zh-TW" altLang="zh-TW" dirty="0" smtClean="0"/>
              <a:t>長期</a:t>
            </a:r>
            <a:r>
              <a:rPr lang="zh-TW" altLang="zh-TW" dirty="0"/>
              <a:t>致力培養政治學界人才，透過</a:t>
            </a:r>
            <a:r>
              <a:rPr lang="en-US" altLang="zh-TW" dirty="0"/>
              <a:t>TEDS</a:t>
            </a:r>
            <a:r>
              <a:rPr lang="zh-TW" altLang="zh-TW" dirty="0"/>
              <a:t>以及各種調查的執行過程，已經</a:t>
            </a:r>
            <a:r>
              <a:rPr lang="zh-TW" altLang="zh-TW" dirty="0" smtClean="0"/>
              <a:t>培養</a:t>
            </a:r>
            <a:r>
              <a:rPr lang="zh-TW" altLang="en-US" dirty="0" smtClean="0"/>
              <a:t>許多</a:t>
            </a:r>
            <a:r>
              <a:rPr lang="zh-TW" altLang="zh-TW" dirty="0" smtClean="0"/>
              <a:t>一流</a:t>
            </a:r>
            <a:r>
              <a:rPr lang="zh-TW" altLang="zh-TW" dirty="0"/>
              <a:t>年輕</a:t>
            </a:r>
            <a:r>
              <a:rPr lang="zh-TW" altLang="zh-TW" dirty="0" smtClean="0"/>
              <a:t>學者。</a:t>
            </a:r>
            <a:endParaRPr lang="zh-TW" altLang="zh-TW" b="1" dirty="0"/>
          </a:p>
          <a:p>
            <a:pPr marL="342900" indent="-342900" algn="l">
              <a:buFont typeface="Arial" charset="0"/>
              <a:buChar char="•"/>
            </a:pPr>
            <a:r>
              <a:rPr lang="zh-TW" altLang="zh-TW" dirty="0" smtClean="0"/>
              <a:t>成員</a:t>
            </a:r>
            <a:r>
              <a:rPr lang="zh-TW" altLang="zh-TW" dirty="0"/>
              <a:t>參與中研院社會所的社會變遷計畫、人文社會研究中心的公民意識</a:t>
            </a:r>
            <a:r>
              <a:rPr lang="zh-TW" altLang="zh-TW" dirty="0" smtClean="0"/>
              <a:t>計畫</a:t>
            </a:r>
            <a:r>
              <a:rPr lang="zh-TW" altLang="en-US" dirty="0" smtClean="0"/>
              <a:t>、台灣民主基金會的民主參與</a:t>
            </a:r>
            <a:r>
              <a:rPr lang="zh-TW" altLang="zh-TW" dirty="0" smtClean="0"/>
              <a:t>計畫</a:t>
            </a:r>
            <a:r>
              <a:rPr lang="zh-TW" altLang="zh-TW" dirty="0"/>
              <a:t>等等</a:t>
            </a:r>
            <a:r>
              <a:rPr lang="zh-TW" altLang="zh-TW" dirty="0" smtClean="0"/>
              <a:t>。</a:t>
            </a:r>
            <a:endParaRPr lang="en-US" altLang="zh-TW" dirty="0" smtClean="0"/>
          </a:p>
          <a:p>
            <a:pPr marL="342900" indent="-342900" algn="l">
              <a:buFont typeface="Arial" charset="0"/>
              <a:buChar char="•"/>
            </a:pPr>
            <a:r>
              <a:rPr lang="zh-TW" altLang="zh-TW" dirty="0" smtClean="0"/>
              <a:t>執行</a:t>
            </a:r>
            <a:r>
              <a:rPr lang="zh-TW" altLang="zh-TW" dirty="0"/>
              <a:t>教育部補助的頂大計劃之「民主選舉與公民參與」計畫，為期五年，成為臺、日、韓等國研究選舉的</a:t>
            </a:r>
            <a:r>
              <a:rPr lang="zh-TW" altLang="zh-TW" dirty="0" smtClean="0"/>
              <a:t>平台。</a:t>
            </a:r>
            <a:endParaRPr lang="zh-TW" altLang="zh-TW" b="1" dirty="0"/>
          </a:p>
          <a:p>
            <a:pPr marL="342900" indent="-342900" algn="l">
              <a:buFont typeface="Arial" charset="0"/>
              <a:buChar char="•"/>
            </a:pPr>
            <a:r>
              <a:rPr lang="zh-TW" altLang="en-US" dirty="0" smtClean="0"/>
              <a:t>接</a:t>
            </a:r>
            <a:r>
              <a:rPr lang="zh-TW" altLang="zh-TW" dirty="0" smtClean="0"/>
              <a:t>受</a:t>
            </a:r>
            <a:r>
              <a:rPr lang="zh-TW" altLang="zh-TW" dirty="0"/>
              <a:t>陸委會委託執行例行性調查</a:t>
            </a:r>
            <a:r>
              <a:rPr lang="zh-TW" altLang="zh-TW" dirty="0" smtClean="0"/>
              <a:t>。接受</a:t>
            </a:r>
            <a:r>
              <a:rPr lang="zh-TW" altLang="zh-TW" dirty="0"/>
              <a:t>中央選舉委員會的委託，執行「電子投票」與資料開放等計畫</a:t>
            </a:r>
            <a:r>
              <a:rPr lang="zh-TW" altLang="zh-TW" dirty="0" smtClean="0"/>
              <a:t>。</a:t>
            </a:r>
            <a:endParaRPr kumimoji="1" lang="zh-TW" altLang="en-US" dirty="0"/>
          </a:p>
        </p:txBody>
      </p:sp>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21</a:t>
            </a:fld>
            <a:endParaRPr kumimoji="1" lang="zh-TW" altLang="en-US"/>
          </a:p>
        </p:txBody>
      </p:sp>
    </p:spTree>
    <p:extLst>
      <p:ext uri="{BB962C8B-B14F-4D97-AF65-F5344CB8AC3E}">
        <p14:creationId xmlns:p14="http://schemas.microsoft.com/office/powerpoint/2010/main" val="21193150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問題及挑戰、因應策略及改善狀況 </a:t>
            </a:r>
            <a:endParaRPr kumimoji="1" lang="zh-TW" altLang="en-US" dirty="0"/>
          </a:p>
        </p:txBody>
      </p:sp>
      <p:sp>
        <p:nvSpPr>
          <p:cNvPr id="3" name="文字版面配置區 2"/>
          <p:cNvSpPr>
            <a:spLocks noGrp="1"/>
          </p:cNvSpPr>
          <p:nvPr>
            <p:ph type="body" idx="1"/>
          </p:nvPr>
        </p:nvSpPr>
        <p:spPr/>
        <p:txBody>
          <a:bodyPr>
            <a:noAutofit/>
          </a:bodyPr>
          <a:lstStyle/>
          <a:p>
            <a:pPr marL="342900" indent="-342900" algn="l">
              <a:buFont typeface="Wingdings" charset="2"/>
              <a:buChar char="l"/>
            </a:pPr>
            <a:r>
              <a:rPr lang="zh-TW" altLang="en-US" dirty="0" smtClean="0"/>
              <a:t>問題</a:t>
            </a:r>
            <a:endParaRPr lang="en-US" altLang="zh-TW" dirty="0" smtClean="0"/>
          </a:p>
          <a:p>
            <a:pPr marL="457200" indent="-457200" algn="l">
              <a:buFont typeface="+mj-lt"/>
              <a:buAutoNum type="arabicPeriod"/>
            </a:pPr>
            <a:r>
              <a:rPr lang="zh-TW" altLang="zh-TW" dirty="0" smtClean="0"/>
              <a:t>人力不足</a:t>
            </a:r>
            <a:r>
              <a:rPr lang="zh-TW" altLang="en-US" dirty="0" smtClean="0"/>
              <a:t>：除研究外需教學、服務、訓練助理、對外爭取資源等等，需更多專任協助研究之人力</a:t>
            </a:r>
            <a:endParaRPr lang="en-US" altLang="zh-TW" dirty="0" smtClean="0"/>
          </a:p>
          <a:p>
            <a:pPr marL="457200" indent="-457200" algn="l">
              <a:buFont typeface="+mj-lt"/>
              <a:buAutoNum type="arabicPeriod"/>
            </a:pPr>
            <a:r>
              <a:rPr lang="zh-TW" altLang="en-US" dirty="0" smtClean="0"/>
              <a:t>經費</a:t>
            </a:r>
            <a:r>
              <a:rPr lang="zh-TW" altLang="en-US" smtClean="0"/>
              <a:t>不足：業務費與其他費用足夠維持基本開銷，但無法支持更多前瞻研究。</a:t>
            </a:r>
            <a:endParaRPr lang="en-US" altLang="zh-TW" dirty="0" smtClean="0"/>
          </a:p>
          <a:p>
            <a:pPr marL="342900" indent="-342900" algn="l">
              <a:buFont typeface="Wingdings" charset="2"/>
              <a:buChar char="l"/>
            </a:pPr>
            <a:r>
              <a:rPr lang="zh-TW" altLang="en-US" dirty="0" smtClean="0"/>
              <a:t>因應策略</a:t>
            </a:r>
            <a:endParaRPr lang="en-US" altLang="zh-TW" dirty="0" smtClean="0"/>
          </a:p>
          <a:p>
            <a:pPr marL="457200" indent="-457200" algn="l">
              <a:buFont typeface="+mj-lt"/>
              <a:buAutoNum type="arabicPeriod"/>
            </a:pPr>
            <a:r>
              <a:rPr lang="zh-TW" altLang="zh-TW" dirty="0" smtClean="0"/>
              <a:t>持續</a:t>
            </a:r>
            <a:r>
              <a:rPr lang="zh-TW" altLang="zh-TW" dirty="0"/>
              <a:t>爭取教育部或是科技部的研究經費 </a:t>
            </a:r>
            <a:endParaRPr lang="en-US" altLang="zh-TW" dirty="0" smtClean="0"/>
          </a:p>
          <a:p>
            <a:pPr marL="457200" indent="-457200" algn="l">
              <a:buFont typeface="+mj-lt"/>
              <a:buAutoNum type="arabicPeriod"/>
            </a:pPr>
            <a:r>
              <a:rPr lang="zh-TW" altLang="zh-TW" dirty="0" smtClean="0"/>
              <a:t>爭取</a:t>
            </a:r>
            <a:r>
              <a:rPr lang="zh-TW" altLang="zh-TW" dirty="0"/>
              <a:t>「臺灣選舉與民主化調查」研究</a:t>
            </a:r>
            <a:r>
              <a:rPr lang="zh-TW" altLang="zh-TW" dirty="0" smtClean="0"/>
              <a:t>經費</a:t>
            </a:r>
            <a:endParaRPr lang="en-US" altLang="zh-TW" dirty="0" smtClean="0"/>
          </a:p>
          <a:p>
            <a:pPr marL="457200" indent="-457200" algn="l">
              <a:buFont typeface="+mj-lt"/>
              <a:buAutoNum type="arabicPeriod"/>
            </a:pPr>
            <a:r>
              <a:rPr lang="zh-TW" altLang="zh-TW" dirty="0"/>
              <a:t>爭取國際學者共同參與研究計畫 </a:t>
            </a:r>
            <a:endParaRPr lang="en-US" altLang="zh-TW" dirty="0" smtClean="0"/>
          </a:p>
          <a:p>
            <a:pPr marL="457200" indent="-457200" algn="l">
              <a:buFont typeface="+mj-lt"/>
              <a:buAutoNum type="arabicPeriod"/>
            </a:pPr>
            <a:r>
              <a:rPr kumimoji="1" lang="zh-TW" altLang="en-US" dirty="0" smtClean="0"/>
              <a:t>與系所合聘具有方法論、制度比較等專長的老師</a:t>
            </a:r>
            <a:endParaRPr kumimoji="1" lang="zh-TW" altLang="en-US" dirty="0"/>
          </a:p>
        </p:txBody>
      </p:sp>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22</a:t>
            </a:fld>
            <a:endParaRPr kumimoji="1" lang="zh-TW" altLang="en-US"/>
          </a:p>
        </p:txBody>
      </p:sp>
    </p:spTree>
    <p:extLst>
      <p:ext uri="{BB962C8B-B14F-4D97-AF65-F5344CB8AC3E}">
        <p14:creationId xmlns:p14="http://schemas.microsoft.com/office/powerpoint/2010/main" val="5475170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36787" y="924514"/>
            <a:ext cx="9601196" cy="155007"/>
          </a:xfrm>
        </p:spPr>
        <p:txBody>
          <a:bodyPr>
            <a:normAutofit fontScale="90000"/>
          </a:bodyPr>
          <a:lstStyle/>
          <a:p>
            <a:r>
              <a:rPr kumimoji="1" lang="en-US" altLang="zh-TW" smtClean="0"/>
              <a:t>100-102</a:t>
            </a:r>
            <a:r>
              <a:rPr kumimoji="1" lang="zh-TW" altLang="en-US" dirty="0" smtClean="0"/>
              <a:t>年評鑑改進情形</a:t>
            </a:r>
            <a:endParaRPr kumimoji="1"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473112117"/>
              </p:ext>
            </p:extLst>
          </p:nvPr>
        </p:nvGraphicFramePr>
        <p:xfrm>
          <a:off x="1305128" y="1576253"/>
          <a:ext cx="9601200" cy="4389120"/>
        </p:xfrm>
        <a:graphic>
          <a:graphicData uri="http://schemas.openxmlformats.org/drawingml/2006/table">
            <a:tbl>
              <a:tblPr firstRow="1" bandRow="1">
                <a:tableStyleId>{BC89EF96-8CEA-46FF-86C4-4CE0E7609802}</a:tableStyleId>
              </a:tblPr>
              <a:tblGrid>
                <a:gridCol w="4800600"/>
                <a:gridCol w="4800600"/>
              </a:tblGrid>
              <a:tr h="370840">
                <a:tc>
                  <a:txBody>
                    <a:bodyPr/>
                    <a:lstStyle/>
                    <a:p>
                      <a:r>
                        <a:rPr lang="zh-TW" altLang="zh-TW" sz="1800" b="1" kern="1200" dirty="0" smtClean="0">
                          <a:solidFill>
                            <a:schemeClr val="tx1"/>
                          </a:solidFill>
                          <a:effectLst/>
                          <a:latin typeface="+mn-lt"/>
                          <a:ea typeface="+mn-ea"/>
                          <a:cs typeface="+mn-cs"/>
                        </a:rPr>
                        <a:t>若要成為頂尖中心，仍須增聘</a:t>
                      </a:r>
                      <a:r>
                        <a:rPr lang="en-US" altLang="zh-TW" sz="1800" b="1" kern="1200" dirty="0" smtClean="0">
                          <a:solidFill>
                            <a:schemeClr val="tx1"/>
                          </a:solidFill>
                          <a:effectLst/>
                          <a:latin typeface="+mn-lt"/>
                          <a:ea typeface="+mn-ea"/>
                          <a:cs typeface="+mn-cs"/>
                        </a:rPr>
                        <a:t>1~2 </a:t>
                      </a:r>
                      <a:r>
                        <a:rPr lang="zh-TW" altLang="zh-TW" sz="1800" b="1" kern="1200" dirty="0" smtClean="0">
                          <a:solidFill>
                            <a:schemeClr val="tx1"/>
                          </a:solidFill>
                          <a:effectLst/>
                          <a:latin typeface="+mn-lt"/>
                          <a:ea typeface="+mn-ea"/>
                          <a:cs typeface="+mn-cs"/>
                        </a:rPr>
                        <a:t>位頂尖學者，成為堅強的研究團隊，並指導及培育有志於選舉研究的人才，才能奠定頂尖基礎。</a:t>
                      </a:r>
                      <a:r>
                        <a:rPr lang="zh-TW" altLang="zh-TW" dirty="0" smtClean="0">
                          <a:effectLst/>
                        </a:rPr>
                        <a:t> </a:t>
                      </a:r>
                      <a:endParaRPr lang="zh-TW" altLang="en-US" dirty="0"/>
                    </a:p>
                  </a:txBody>
                  <a:tcPr/>
                </a:tc>
                <a:tc>
                  <a:txBody>
                    <a:bodyPr/>
                    <a:lstStyle/>
                    <a:p>
                      <a:r>
                        <a:rPr lang="zh-TW" altLang="zh-TW" sz="1800" b="1" kern="1200" dirty="0" smtClean="0">
                          <a:solidFill>
                            <a:schemeClr val="tx1"/>
                          </a:solidFill>
                          <a:effectLst/>
                          <a:latin typeface="+mn-lt"/>
                          <a:ea typeface="+mn-ea"/>
                          <a:cs typeface="+mn-cs"/>
                        </a:rPr>
                        <a:t>本中心向本校爭取合聘中研院政治所鮑彤助研究員，並於</a:t>
                      </a:r>
                      <a:r>
                        <a:rPr lang="en-US" altLang="zh-TW" sz="1800" b="1" kern="1200" dirty="0" smtClean="0">
                          <a:solidFill>
                            <a:schemeClr val="tx1"/>
                          </a:solidFill>
                          <a:effectLst/>
                          <a:latin typeface="+mn-lt"/>
                          <a:ea typeface="+mn-ea"/>
                          <a:cs typeface="+mn-cs"/>
                        </a:rPr>
                        <a:t>2015</a:t>
                      </a:r>
                      <a:r>
                        <a:rPr lang="zh-TW" altLang="zh-TW" sz="1800" b="1" kern="1200" dirty="0" smtClean="0">
                          <a:solidFill>
                            <a:schemeClr val="tx1"/>
                          </a:solidFill>
                          <a:effectLst/>
                          <a:latin typeface="+mn-lt"/>
                          <a:ea typeface="+mn-ea"/>
                          <a:cs typeface="+mn-cs"/>
                        </a:rPr>
                        <a:t>年起聘，對於本中心的選舉制度研究有相當大的助益。另外本校聘請紐西蘭坎特伯里大學的</a:t>
                      </a:r>
                      <a:r>
                        <a:rPr lang="en-US" altLang="zh-TW" sz="1800" b="1" kern="1200" dirty="0" smtClean="0">
                          <a:solidFill>
                            <a:schemeClr val="tx1"/>
                          </a:solidFill>
                          <a:effectLst/>
                          <a:latin typeface="+mn-lt"/>
                          <a:ea typeface="+mn-ea"/>
                          <a:cs typeface="+mn-cs"/>
                        </a:rPr>
                        <a:t>Alex Tan</a:t>
                      </a:r>
                      <a:r>
                        <a:rPr lang="zh-TW" altLang="zh-TW" sz="1800" b="1" kern="1200" dirty="0" smtClean="0">
                          <a:solidFill>
                            <a:schemeClr val="tx1"/>
                          </a:solidFill>
                          <a:effectLst/>
                          <a:latin typeface="+mn-lt"/>
                          <a:ea typeface="+mn-ea"/>
                          <a:cs typeface="+mn-cs"/>
                        </a:rPr>
                        <a:t>教授為講座教授，本中心亦邀請他擔任教育部頂大計畫中的「民主與公民參與計畫」主持人</a:t>
                      </a:r>
                      <a:r>
                        <a:rPr lang="zh-TW" altLang="zh-TW" dirty="0" smtClean="0">
                          <a:effectLst/>
                        </a:rPr>
                        <a:t> </a:t>
                      </a:r>
                      <a:endParaRPr lang="zh-TW" altLang="en-US" dirty="0"/>
                    </a:p>
                  </a:txBody>
                  <a:tcPr/>
                </a:tc>
              </a:tr>
              <a:tr h="370840">
                <a:tc>
                  <a:txBody>
                    <a:bodyPr/>
                    <a:lstStyle/>
                    <a:p>
                      <a:r>
                        <a:rPr lang="zh-TW" altLang="zh-TW" sz="1800" kern="1200" dirty="0" smtClean="0">
                          <a:solidFill>
                            <a:schemeClr val="tx1"/>
                          </a:solidFill>
                          <a:effectLst/>
                          <a:latin typeface="+mn-lt"/>
                          <a:ea typeface="+mn-ea"/>
                          <a:cs typeface="+mn-cs"/>
                        </a:rPr>
                        <a:t>建立及維持</a:t>
                      </a:r>
                      <a:r>
                        <a:rPr lang="en-US" altLang="zh-TW" sz="1800" kern="1200" dirty="0" smtClean="0">
                          <a:solidFill>
                            <a:schemeClr val="tx1"/>
                          </a:solidFill>
                          <a:effectLst/>
                          <a:latin typeface="+mn-lt"/>
                          <a:ea typeface="+mn-ea"/>
                          <a:cs typeface="+mn-cs"/>
                        </a:rPr>
                        <a:t>GDP </a:t>
                      </a:r>
                      <a:r>
                        <a:rPr lang="zh-TW" altLang="zh-TW" sz="1800" kern="1200" dirty="0" smtClean="0">
                          <a:solidFill>
                            <a:schemeClr val="tx1"/>
                          </a:solidFill>
                          <a:effectLst/>
                          <a:latin typeface="+mn-lt"/>
                          <a:ea typeface="+mn-ea"/>
                          <a:cs typeface="+mn-cs"/>
                        </a:rPr>
                        <a:t>數據庫，是很重要的社會貢獻，並且保證每年可有大量報告，受到大量引用，但是真正的學術貢獻仍在是否可以從這些數據了解社會動向，進而對社會變遷建立新理論。</a:t>
                      </a:r>
                      <a:r>
                        <a:rPr lang="zh-TW" altLang="zh-TW" dirty="0" smtClean="0">
                          <a:effectLst/>
                        </a:rPr>
                        <a:t> </a:t>
                      </a:r>
                      <a:endParaRPr lang="zh-TW" altLang="en-US" dirty="0"/>
                    </a:p>
                  </a:txBody>
                  <a:tcPr/>
                </a:tc>
                <a:tc>
                  <a:txBody>
                    <a:bodyPr/>
                    <a:lstStyle/>
                    <a:p>
                      <a:r>
                        <a:rPr lang="zh-TW" altLang="zh-TW" sz="1800" kern="1200" dirty="0" smtClean="0">
                          <a:solidFill>
                            <a:schemeClr val="tx1"/>
                          </a:solidFill>
                          <a:effectLst/>
                          <a:latin typeface="+mn-lt"/>
                          <a:ea typeface="+mn-ea"/>
                          <a:cs typeface="+mn-cs"/>
                        </a:rPr>
                        <a:t>選研中心努力維持公職人員選舉資料庫、</a:t>
                      </a:r>
                      <a:r>
                        <a:rPr lang="en-US" altLang="zh-TW" sz="1800" kern="1200" dirty="0" smtClean="0">
                          <a:solidFill>
                            <a:schemeClr val="tx1"/>
                          </a:solidFill>
                          <a:effectLst/>
                          <a:latin typeface="+mn-lt"/>
                          <a:ea typeface="+mn-ea"/>
                          <a:cs typeface="+mn-cs"/>
                        </a:rPr>
                        <a:t>TEDS</a:t>
                      </a:r>
                      <a:r>
                        <a:rPr lang="zh-TW" altLang="zh-TW" sz="1800" kern="1200" dirty="0" smtClean="0">
                          <a:solidFill>
                            <a:schemeClr val="tx1"/>
                          </a:solidFill>
                          <a:effectLst/>
                          <a:latin typeface="+mn-lt"/>
                          <a:ea typeface="+mn-ea"/>
                          <a:cs typeface="+mn-cs"/>
                        </a:rPr>
                        <a:t>資料庫、</a:t>
                      </a:r>
                      <a:r>
                        <a:rPr lang="en-US" altLang="zh-TW" sz="1800" kern="1200" dirty="0" smtClean="0">
                          <a:solidFill>
                            <a:schemeClr val="tx1"/>
                          </a:solidFill>
                          <a:effectLst/>
                          <a:latin typeface="+mn-lt"/>
                          <a:ea typeface="+mn-ea"/>
                          <a:cs typeface="+mn-cs"/>
                        </a:rPr>
                        <a:t>TPGIS</a:t>
                      </a:r>
                      <a:r>
                        <a:rPr lang="zh-TW" altLang="zh-TW" sz="1800" kern="1200" dirty="0" smtClean="0">
                          <a:solidFill>
                            <a:schemeClr val="tx1"/>
                          </a:solidFill>
                          <a:effectLst/>
                          <a:latin typeface="+mn-lt"/>
                          <a:ea typeface="+mn-ea"/>
                          <a:cs typeface="+mn-cs"/>
                        </a:rPr>
                        <a:t>資料庫</a:t>
                      </a:r>
                      <a:r>
                        <a:rPr lang="zh-TW" altLang="en-US" sz="1800" kern="1200" dirty="0" smtClean="0">
                          <a:solidFill>
                            <a:schemeClr val="tx1"/>
                          </a:solidFill>
                          <a:effectLst/>
                          <a:latin typeface="+mn-lt"/>
                          <a:ea typeface="+mn-ea"/>
                          <a:cs typeface="+mn-cs"/>
                        </a:rPr>
                        <a:t>、重要政治態度趨勢</a:t>
                      </a:r>
                      <a:r>
                        <a:rPr lang="zh-TW" altLang="zh-TW" sz="1800" kern="1200" dirty="0" smtClean="0">
                          <a:solidFill>
                            <a:schemeClr val="tx1"/>
                          </a:solidFill>
                          <a:effectLst/>
                          <a:latin typeface="+mn-lt"/>
                          <a:ea typeface="+mn-ea"/>
                          <a:cs typeface="+mn-cs"/>
                        </a:rPr>
                        <a:t>等等，其中引用</a:t>
                      </a:r>
                      <a:r>
                        <a:rPr lang="en-US" altLang="zh-TW" sz="1800" kern="1200" dirty="0" smtClean="0">
                          <a:solidFill>
                            <a:schemeClr val="tx1"/>
                          </a:solidFill>
                          <a:effectLst/>
                          <a:latin typeface="+mn-lt"/>
                          <a:ea typeface="+mn-ea"/>
                          <a:cs typeface="+mn-cs"/>
                        </a:rPr>
                        <a:t>TEDS</a:t>
                      </a:r>
                      <a:r>
                        <a:rPr lang="zh-TW" altLang="zh-TW" sz="1800" kern="1200" dirty="0" smtClean="0">
                          <a:solidFill>
                            <a:schemeClr val="tx1"/>
                          </a:solidFill>
                          <a:effectLst/>
                          <a:latin typeface="+mn-lt"/>
                          <a:ea typeface="+mn-ea"/>
                          <a:cs typeface="+mn-cs"/>
                        </a:rPr>
                        <a:t>資料庫發表的國內外學術出版每年約為</a:t>
                      </a:r>
                      <a:r>
                        <a:rPr lang="en-US" altLang="zh-TW" sz="1800" kern="1200" dirty="0" smtClean="0">
                          <a:solidFill>
                            <a:schemeClr val="tx1"/>
                          </a:solidFill>
                          <a:effectLst/>
                          <a:latin typeface="+mn-lt"/>
                          <a:ea typeface="+mn-ea"/>
                          <a:cs typeface="+mn-cs"/>
                        </a:rPr>
                        <a:t>70</a:t>
                      </a:r>
                      <a:r>
                        <a:rPr lang="zh-TW" altLang="zh-TW" sz="1800" kern="1200" dirty="0" smtClean="0">
                          <a:solidFill>
                            <a:schemeClr val="tx1"/>
                          </a:solidFill>
                          <a:effectLst/>
                          <a:latin typeface="+mn-lt"/>
                          <a:ea typeface="+mn-ea"/>
                          <a:cs typeface="+mn-cs"/>
                        </a:rPr>
                        <a:t>篇</a:t>
                      </a:r>
                      <a:r>
                        <a:rPr lang="zh-TW" altLang="en-US" sz="1800" kern="1200" dirty="0" smtClean="0">
                          <a:solidFill>
                            <a:schemeClr val="tx1"/>
                          </a:solidFill>
                          <a:effectLst/>
                          <a:latin typeface="+mn-lt"/>
                          <a:ea typeface="+mn-ea"/>
                          <a:cs typeface="+mn-cs"/>
                        </a:rPr>
                        <a:t>，重要政治態度趨勢經常被學術界、智庫以及媒體引用</a:t>
                      </a:r>
                      <a:r>
                        <a:rPr lang="zh-TW" altLang="zh-TW" sz="1800" kern="1200" dirty="0" smtClean="0">
                          <a:solidFill>
                            <a:schemeClr val="tx1"/>
                          </a:solidFill>
                          <a:effectLst/>
                          <a:latin typeface="+mn-lt"/>
                          <a:ea typeface="+mn-ea"/>
                          <a:cs typeface="+mn-cs"/>
                        </a:rPr>
                        <a:t>。</a:t>
                      </a:r>
                      <a:r>
                        <a:rPr lang="zh-TW" altLang="zh-TW" dirty="0" smtClean="0">
                          <a:effectLst/>
                        </a:rPr>
                        <a:t> </a:t>
                      </a:r>
                      <a:endParaRPr lang="zh-TW" altLang="en-US" dirty="0"/>
                    </a:p>
                  </a:txBody>
                  <a:tcPr/>
                </a:tc>
              </a:tr>
              <a:tr h="370840">
                <a:tc>
                  <a:txBody>
                    <a:bodyPr/>
                    <a:lstStyle/>
                    <a:p>
                      <a:r>
                        <a:rPr lang="zh-TW" altLang="zh-TW" sz="1800" kern="1200" dirty="0" smtClean="0">
                          <a:solidFill>
                            <a:schemeClr val="tx1"/>
                          </a:solidFill>
                          <a:effectLst/>
                          <a:latin typeface="+mn-lt"/>
                          <a:ea typeface="+mn-ea"/>
                          <a:cs typeface="+mn-cs"/>
                        </a:rPr>
                        <a:t>若能對市場民調的正確性加強投入心力並加以評估，相信有朝一日，該中心亦能推廣或發展成為亞洲的</a:t>
                      </a:r>
                      <a:r>
                        <a:rPr lang="en-US" altLang="zh-TW" sz="1800" kern="1200" dirty="0" smtClean="0">
                          <a:solidFill>
                            <a:schemeClr val="tx1"/>
                          </a:solidFill>
                          <a:effectLst/>
                          <a:latin typeface="+mn-lt"/>
                          <a:ea typeface="+mn-ea"/>
                          <a:cs typeface="+mn-cs"/>
                        </a:rPr>
                        <a:t>SRC (</a:t>
                      </a:r>
                      <a:r>
                        <a:rPr lang="zh-TW" altLang="zh-TW" sz="1800" kern="1200" dirty="0" smtClean="0">
                          <a:solidFill>
                            <a:schemeClr val="tx1"/>
                          </a:solidFill>
                          <a:effectLst/>
                          <a:latin typeface="+mn-lt"/>
                          <a:ea typeface="+mn-ea"/>
                          <a:cs typeface="+mn-cs"/>
                        </a:rPr>
                        <a:t>密西根大學調查研究中心</a:t>
                      </a:r>
                      <a:r>
                        <a:rPr lang="en-US" altLang="zh-TW" sz="1800" kern="1200" dirty="0" smtClean="0">
                          <a:solidFill>
                            <a:schemeClr val="tx1"/>
                          </a:solidFill>
                          <a:effectLst/>
                          <a:latin typeface="+mn-lt"/>
                          <a:ea typeface="+mn-ea"/>
                          <a:cs typeface="+mn-cs"/>
                        </a:rPr>
                        <a:t>)</a:t>
                      </a:r>
                      <a:r>
                        <a:rPr lang="zh-TW" altLang="zh-TW" sz="1800" kern="1200" dirty="0" smtClean="0">
                          <a:solidFill>
                            <a:schemeClr val="tx1"/>
                          </a:solidFill>
                          <a:effectLst/>
                          <a:latin typeface="+mn-lt"/>
                          <a:ea typeface="+mn-ea"/>
                          <a:cs typeface="+mn-cs"/>
                        </a:rPr>
                        <a:t>。</a:t>
                      </a:r>
                      <a:r>
                        <a:rPr lang="zh-TW" altLang="zh-TW" dirty="0" smtClean="0">
                          <a:effectLst/>
                        </a:rPr>
                        <a:t> </a:t>
                      </a:r>
                      <a:endParaRPr lang="zh-TW" altLang="en-US" dirty="0"/>
                    </a:p>
                  </a:txBody>
                  <a:tcPr/>
                </a:tc>
                <a:tc>
                  <a:txBody>
                    <a:bodyPr/>
                    <a:lstStyle/>
                    <a:p>
                      <a:r>
                        <a:rPr lang="zh-TW" altLang="en-US" sz="1800" kern="1200" dirty="0" smtClean="0">
                          <a:solidFill>
                            <a:schemeClr val="tx1"/>
                          </a:solidFill>
                          <a:effectLst/>
                          <a:latin typeface="+mn-lt"/>
                          <a:ea typeface="+mn-ea"/>
                          <a:cs typeface="+mn-cs"/>
                        </a:rPr>
                        <a:t>本中心具備</a:t>
                      </a:r>
                      <a:r>
                        <a:rPr lang="zh-TW" altLang="zh-TW" sz="1800" kern="1200" dirty="0" smtClean="0">
                          <a:solidFill>
                            <a:schemeClr val="tx1"/>
                          </a:solidFill>
                          <a:effectLst/>
                          <a:latin typeface="+mn-lt"/>
                          <a:ea typeface="+mn-ea"/>
                          <a:cs typeface="+mn-cs"/>
                        </a:rPr>
                        <a:t>面訪、電訪、網路民調等三個訪問方式</a:t>
                      </a:r>
                      <a:r>
                        <a:rPr lang="zh-TW" altLang="en-US" sz="1800" kern="1200" dirty="0" smtClean="0">
                          <a:solidFill>
                            <a:schemeClr val="tx1"/>
                          </a:solidFill>
                          <a:effectLst/>
                          <a:latin typeface="+mn-lt"/>
                          <a:ea typeface="+mn-ea"/>
                          <a:cs typeface="+mn-cs"/>
                        </a:rPr>
                        <a:t>，可應用在全國抽樣調查以及調查實驗。對於市場民調雖然尚未有系統研究，但是研究人員經常受邀評論，隨時關心最新發展。</a:t>
                      </a:r>
                      <a:endParaRPr lang="zh-TW" altLang="en-US" dirty="0"/>
                    </a:p>
                  </a:txBody>
                  <a:tcPr/>
                </a:tc>
              </a:tr>
            </a:tbl>
          </a:graphicData>
        </a:graphic>
      </p:graphicFrame>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23</a:t>
            </a:fld>
            <a:endParaRPr kumimoji="1" lang="zh-TW" altLang="en-US"/>
          </a:p>
        </p:txBody>
      </p:sp>
    </p:spTree>
    <p:extLst>
      <p:ext uri="{BB962C8B-B14F-4D97-AF65-F5344CB8AC3E}">
        <p14:creationId xmlns:p14="http://schemas.microsoft.com/office/powerpoint/2010/main" val="782348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5400" dirty="0" smtClean="0"/>
              <a:t>報告完畢、敬請指教</a:t>
            </a:r>
            <a:endParaRPr kumimoji="1" lang="zh-TW" altLang="en-US" sz="5400" dirty="0"/>
          </a:p>
        </p:txBody>
      </p:sp>
      <p:sp>
        <p:nvSpPr>
          <p:cNvPr id="8" name="文字版面配置區 7"/>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837B3CA7-0922-9940-ABE5-C844A311807E}" type="slidenum">
              <a:rPr kumimoji="1" lang="zh-TW" altLang="en-US" smtClean="0"/>
              <a:t>24</a:t>
            </a:fld>
            <a:endParaRPr kumimoji="1" lang="zh-TW" altLang="en-US"/>
          </a:p>
        </p:txBody>
      </p:sp>
    </p:spTree>
    <p:extLst>
      <p:ext uri="{BB962C8B-B14F-4D97-AF65-F5344CB8AC3E}">
        <p14:creationId xmlns:p14="http://schemas.microsoft.com/office/powerpoint/2010/main" val="10883875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36787" y="1449808"/>
            <a:ext cx="9601196" cy="155007"/>
          </a:xfrm>
        </p:spPr>
        <p:txBody>
          <a:bodyPr>
            <a:normAutofit fontScale="90000"/>
          </a:bodyPr>
          <a:lstStyle/>
          <a:p>
            <a:r>
              <a:rPr kumimoji="1" lang="zh-TW" altLang="en-US" dirty="0" smtClean="0"/>
              <a:t>組織運作</a:t>
            </a:r>
            <a:endParaRPr kumimoji="1"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034706488"/>
              </p:ext>
            </p:extLst>
          </p:nvPr>
        </p:nvGraphicFramePr>
        <p:xfrm>
          <a:off x="1295400" y="2217907"/>
          <a:ext cx="9601200" cy="3657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投影片編號版面配置區 4"/>
          <p:cNvSpPr>
            <a:spLocks noGrp="1"/>
          </p:cNvSpPr>
          <p:nvPr>
            <p:ph type="sldNum" sz="quarter" idx="12"/>
          </p:nvPr>
        </p:nvSpPr>
        <p:spPr/>
        <p:txBody>
          <a:bodyPr/>
          <a:lstStyle/>
          <a:p>
            <a:fld id="{837B3CA7-0922-9940-ABE5-C844A311807E}" type="slidenum">
              <a:rPr kumimoji="1" lang="zh-TW" altLang="en-US" smtClean="0"/>
              <a:t>3</a:t>
            </a:fld>
            <a:endParaRPr kumimoji="1" lang="zh-TW" altLang="en-US"/>
          </a:p>
        </p:txBody>
      </p:sp>
    </p:spTree>
    <p:extLst>
      <p:ext uri="{BB962C8B-B14F-4D97-AF65-F5344CB8AC3E}">
        <p14:creationId xmlns:p14="http://schemas.microsoft.com/office/powerpoint/2010/main" val="11435278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kumimoji="1" lang="zh-TW" altLang="en-US" sz="3200" dirty="0"/>
              <a:t>中心經費來源與財務規劃</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598123457"/>
              </p:ext>
            </p:extLst>
          </p:nvPr>
        </p:nvGraphicFramePr>
        <p:xfrm>
          <a:off x="5418138" y="982663"/>
          <a:ext cx="5470525" cy="4892675"/>
        </p:xfrm>
        <a:graphic>
          <a:graphicData uri="http://schemas.openxmlformats.org/drawingml/2006/chart">
            <c:chart xmlns:c="http://schemas.openxmlformats.org/drawingml/2006/chart" xmlns:r="http://schemas.openxmlformats.org/officeDocument/2006/relationships" r:id="rId2"/>
          </a:graphicData>
        </a:graphic>
      </p:graphicFrame>
      <p:sp>
        <p:nvSpPr>
          <p:cNvPr id="5" name="文字版面配置區 4"/>
          <p:cNvSpPr>
            <a:spLocks noGrp="1"/>
          </p:cNvSpPr>
          <p:nvPr>
            <p:ph type="body" sz="half" idx="2"/>
          </p:nvPr>
        </p:nvSpPr>
        <p:spPr/>
        <p:txBody>
          <a:bodyPr>
            <a:noAutofit/>
          </a:bodyPr>
          <a:lstStyle/>
          <a:p>
            <a:pPr marL="342900" indent="-342900" algn="l">
              <a:buFont typeface="+mj-lt"/>
              <a:buAutoNum type="arabicPeriod"/>
            </a:pPr>
            <a:r>
              <a:rPr kumimoji="1" lang="zh-TW" altLang="en-US" sz="1800" dirty="0" smtClean="0"/>
              <a:t>除人事費外，學校提供</a:t>
            </a:r>
            <a:r>
              <a:rPr kumimoji="1" lang="en-US" altLang="zh-TW" sz="1800" dirty="0" smtClean="0"/>
              <a:t>22</a:t>
            </a:r>
            <a:r>
              <a:rPr kumimoji="1" lang="zh-TW" altLang="en-US" sz="1800" dirty="0" smtClean="0"/>
              <a:t>萬元業務費以及場地</a:t>
            </a:r>
            <a:r>
              <a:rPr kumimoji="1" lang="zh-TW" altLang="en-US" sz="1800" dirty="0"/>
              <a:t>與</a:t>
            </a:r>
            <a:r>
              <a:rPr kumimoji="1" lang="zh-TW" altLang="en-US" sz="1800" dirty="0" smtClean="0"/>
              <a:t>設備</a:t>
            </a:r>
            <a:endParaRPr kumimoji="1" lang="en-US" altLang="zh-TW" sz="1800" dirty="0" smtClean="0"/>
          </a:p>
          <a:p>
            <a:pPr marL="342900" indent="-342900" algn="l">
              <a:buFont typeface="+mj-lt"/>
              <a:buAutoNum type="arabicPeriod"/>
            </a:pPr>
            <a:r>
              <a:rPr kumimoji="1" lang="zh-TW" altLang="en-US" sz="1800" dirty="0" smtClean="0"/>
              <a:t>本</a:t>
            </a:r>
            <a:r>
              <a:rPr kumimoji="1" lang="zh-TW" altLang="en-US" sz="1800" dirty="0" smtClean="0"/>
              <a:t>中心負擔出版</a:t>
            </a:r>
            <a:r>
              <a:rPr kumimoji="1" lang="en-US" altLang="zh-TW" sz="1800" dirty="0" smtClean="0"/>
              <a:t>TSSCI</a:t>
            </a:r>
            <a:r>
              <a:rPr kumimoji="1" lang="zh-TW" altLang="en-US" sz="1800" dirty="0" smtClean="0"/>
              <a:t>一級期刊</a:t>
            </a:r>
            <a:r>
              <a:rPr kumimoji="1" lang="en-US" altLang="zh-TW" sz="1800" dirty="0"/>
              <a:t>《</a:t>
            </a:r>
            <a:r>
              <a:rPr kumimoji="1" lang="zh-TW" altLang="en-US" sz="1800" dirty="0"/>
              <a:t>選舉研究</a:t>
            </a:r>
            <a:r>
              <a:rPr kumimoji="1" lang="en-US" altLang="zh-TW" sz="1800" dirty="0"/>
              <a:t>》</a:t>
            </a:r>
            <a:r>
              <a:rPr kumimoji="1" lang="zh-TW" altLang="en-US" sz="1800" dirty="0" smtClean="0"/>
              <a:t>，每年一</a:t>
            </a:r>
            <a:r>
              <a:rPr kumimoji="1" lang="zh-TW" altLang="en-US" sz="1800" dirty="0"/>
              <a:t>位編輯助理的人事費用以及印刷費、審查費</a:t>
            </a:r>
            <a:r>
              <a:rPr kumimoji="1" lang="zh-TW" altLang="en-US" sz="1800" dirty="0" smtClean="0"/>
              <a:t>約需</a:t>
            </a:r>
            <a:r>
              <a:rPr kumimoji="1" lang="en-US" altLang="zh-TW" sz="1800" dirty="0" smtClean="0"/>
              <a:t>16</a:t>
            </a:r>
            <a:r>
              <a:rPr kumimoji="1" lang="zh-TW" altLang="en-US" sz="1800" dirty="0"/>
              <a:t>萬元</a:t>
            </a:r>
            <a:r>
              <a:rPr kumimoji="1" lang="zh-TW" altLang="en-US" sz="1800" dirty="0" smtClean="0"/>
              <a:t>。此外需</a:t>
            </a:r>
            <a:r>
              <a:rPr lang="zh-TW" altLang="zh-TW" sz="1800" dirty="0" smtClean="0"/>
              <a:t>購買</a:t>
            </a:r>
            <a:r>
              <a:rPr lang="zh-TW" altLang="zh-TW" sz="1800" dirty="0"/>
              <a:t>統計軟體</a:t>
            </a:r>
            <a:r>
              <a:rPr lang="en-US" altLang="zh-TW" sz="1800" dirty="0"/>
              <a:t>Stata</a:t>
            </a:r>
            <a:r>
              <a:rPr lang="zh-TW" altLang="zh-TW" sz="1800" dirty="0"/>
              <a:t>（三</a:t>
            </a:r>
            <a:r>
              <a:rPr lang="zh-TW" altLang="zh-TW" sz="1800" dirty="0" smtClean="0"/>
              <a:t>套約</a:t>
            </a:r>
            <a:r>
              <a:rPr lang="zh-TW" altLang="zh-TW" sz="1800" dirty="0"/>
              <a:t>新台幣</a:t>
            </a:r>
            <a:r>
              <a:rPr lang="en-US" altLang="zh-TW" sz="1800" dirty="0"/>
              <a:t>9</a:t>
            </a:r>
            <a:r>
              <a:rPr lang="zh-TW" altLang="zh-TW" sz="1800" dirty="0"/>
              <a:t>萬），維護資料庫軟體</a:t>
            </a:r>
            <a:r>
              <a:rPr lang="en-US" altLang="zh-TW" sz="1800" dirty="0" err="1"/>
              <a:t>Netsstar</a:t>
            </a:r>
            <a:r>
              <a:rPr lang="zh-TW" altLang="zh-TW" sz="1800" dirty="0"/>
              <a:t>（每年需美金</a:t>
            </a:r>
            <a:r>
              <a:rPr lang="en-US" altLang="zh-TW" sz="1800" dirty="0"/>
              <a:t>4,452</a:t>
            </a:r>
            <a:r>
              <a:rPr lang="zh-TW" altLang="zh-TW" sz="1800" dirty="0" smtClean="0"/>
              <a:t>元） </a:t>
            </a:r>
            <a:endParaRPr kumimoji="1" lang="zh-TW" altLang="en-US" sz="1800" dirty="0"/>
          </a:p>
        </p:txBody>
      </p:sp>
      <p:sp>
        <p:nvSpPr>
          <p:cNvPr id="6" name="投影片編號版面配置區 5"/>
          <p:cNvSpPr>
            <a:spLocks noGrp="1"/>
          </p:cNvSpPr>
          <p:nvPr>
            <p:ph type="sldNum" sz="quarter" idx="12"/>
          </p:nvPr>
        </p:nvSpPr>
        <p:spPr/>
        <p:txBody>
          <a:bodyPr/>
          <a:lstStyle/>
          <a:p>
            <a:fld id="{837B3CA7-0922-9940-ABE5-C844A311807E}" type="slidenum">
              <a:rPr kumimoji="1" lang="zh-TW" altLang="en-US" smtClean="0"/>
              <a:t>4</a:t>
            </a:fld>
            <a:endParaRPr kumimoji="1" lang="zh-TW" altLang="en-US"/>
          </a:p>
        </p:txBody>
      </p:sp>
    </p:spTree>
    <p:extLst>
      <p:ext uri="{BB962C8B-B14F-4D97-AF65-F5344CB8AC3E}">
        <p14:creationId xmlns:p14="http://schemas.microsoft.com/office/powerpoint/2010/main" val="1545758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sz="3200" dirty="0"/>
              <a:t>中長期發展</a:t>
            </a:r>
            <a:r>
              <a:rPr lang="zh-TW" altLang="zh-TW" sz="3200" dirty="0" smtClean="0"/>
              <a:t>目標</a:t>
            </a:r>
            <a:r>
              <a:rPr lang="en-US" altLang="zh-TW" sz="3200" dirty="0" smtClean="0"/>
              <a:t/>
            </a:r>
            <a:br>
              <a:rPr lang="en-US" altLang="zh-TW" sz="3200" dirty="0" smtClean="0"/>
            </a:br>
            <a:r>
              <a:rPr lang="zh-TW" altLang="zh-TW" sz="3200" dirty="0" smtClean="0"/>
              <a:t>達成</a:t>
            </a:r>
            <a:r>
              <a:rPr lang="zh-TW" altLang="zh-TW" sz="3200" dirty="0"/>
              <a:t>情形</a:t>
            </a:r>
            <a:r>
              <a:rPr lang="zh-TW" altLang="zh-TW" dirty="0"/>
              <a:t> </a:t>
            </a:r>
            <a:endParaRPr kumimoji="1"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016433598"/>
              </p:ext>
            </p:extLst>
          </p:nvPr>
        </p:nvGraphicFramePr>
        <p:xfrm>
          <a:off x="5447321" y="2208348"/>
          <a:ext cx="5470526" cy="2966720"/>
        </p:xfrm>
        <a:graphic>
          <a:graphicData uri="http://schemas.openxmlformats.org/drawingml/2006/table">
            <a:tbl>
              <a:tblPr firstRow="1" bandRow="1">
                <a:tableStyleId>{BC89EF96-8CEA-46FF-86C4-4CE0E7609802}</a:tableStyleId>
              </a:tblPr>
              <a:tblGrid>
                <a:gridCol w="2735263"/>
                <a:gridCol w="2735263"/>
              </a:tblGrid>
              <a:tr h="370840">
                <a:tc>
                  <a:txBody>
                    <a:bodyPr/>
                    <a:lstStyle/>
                    <a:p>
                      <a:r>
                        <a:rPr lang="zh-TW" altLang="en-US" b="0" dirty="0" smtClean="0"/>
                        <a:t>國際期刊論文</a:t>
                      </a:r>
                      <a:endParaRPr lang="zh-TW" altLang="en-US" b="0" dirty="0"/>
                    </a:p>
                  </a:txBody>
                  <a:tcPr/>
                </a:tc>
                <a:tc>
                  <a:txBody>
                    <a:bodyPr/>
                    <a:lstStyle/>
                    <a:p>
                      <a:pPr algn="ctr"/>
                      <a:r>
                        <a:rPr lang="en-US" altLang="zh-TW" b="0" dirty="0" smtClean="0"/>
                        <a:t>93</a:t>
                      </a:r>
                      <a:endParaRPr lang="zh-TW" altLang="en-US" b="0" dirty="0"/>
                    </a:p>
                  </a:txBody>
                  <a:tcPr/>
                </a:tc>
              </a:tr>
              <a:tr h="370840">
                <a:tc>
                  <a:txBody>
                    <a:bodyPr/>
                    <a:lstStyle/>
                    <a:p>
                      <a:r>
                        <a:rPr lang="zh-TW" altLang="en-US" dirty="0" smtClean="0"/>
                        <a:t>中文期刊論文</a:t>
                      </a:r>
                      <a:endParaRPr lang="zh-TW" altLang="en-US" dirty="0"/>
                    </a:p>
                  </a:txBody>
                  <a:tcPr/>
                </a:tc>
                <a:tc>
                  <a:txBody>
                    <a:bodyPr/>
                    <a:lstStyle/>
                    <a:p>
                      <a:pPr algn="ctr"/>
                      <a:r>
                        <a:rPr lang="en-US" altLang="zh-TW" dirty="0" smtClean="0"/>
                        <a:t>172</a:t>
                      </a:r>
                      <a:endParaRPr lang="zh-TW" altLang="en-US" dirty="0"/>
                    </a:p>
                  </a:txBody>
                  <a:tcPr/>
                </a:tc>
              </a:tr>
              <a:tr h="370840">
                <a:tc>
                  <a:txBody>
                    <a:bodyPr/>
                    <a:lstStyle/>
                    <a:p>
                      <a:r>
                        <a:rPr lang="zh-TW" altLang="en-US" dirty="0" smtClean="0"/>
                        <a:t>英文專書</a:t>
                      </a:r>
                      <a:endParaRPr lang="zh-TW" altLang="en-US" dirty="0"/>
                    </a:p>
                  </a:txBody>
                  <a:tcPr/>
                </a:tc>
                <a:tc>
                  <a:txBody>
                    <a:bodyPr/>
                    <a:lstStyle/>
                    <a:p>
                      <a:pPr algn="ctr"/>
                      <a:r>
                        <a:rPr lang="en-US" altLang="zh-TW" dirty="0" smtClean="0"/>
                        <a:t>1</a:t>
                      </a:r>
                      <a:endParaRPr lang="zh-TW" altLang="en-US" dirty="0"/>
                    </a:p>
                  </a:txBody>
                  <a:tcPr/>
                </a:tc>
              </a:tr>
              <a:tr h="370840">
                <a:tc>
                  <a:txBody>
                    <a:bodyPr/>
                    <a:lstStyle/>
                    <a:p>
                      <a:r>
                        <a:rPr lang="zh-TW" altLang="en-US" dirty="0" smtClean="0"/>
                        <a:t>中文專書</a:t>
                      </a:r>
                      <a:endParaRPr lang="zh-TW" altLang="en-US" dirty="0"/>
                    </a:p>
                  </a:txBody>
                  <a:tcPr/>
                </a:tc>
                <a:tc>
                  <a:txBody>
                    <a:bodyPr/>
                    <a:lstStyle/>
                    <a:p>
                      <a:pPr algn="ctr"/>
                      <a:r>
                        <a:rPr lang="en-US" altLang="zh-TW" dirty="0" smtClean="0"/>
                        <a:t>1</a:t>
                      </a:r>
                      <a:endParaRPr lang="zh-TW" altLang="en-US" dirty="0"/>
                    </a:p>
                  </a:txBody>
                  <a:tcPr/>
                </a:tc>
              </a:tr>
              <a:tr h="370840">
                <a:tc>
                  <a:txBody>
                    <a:bodyPr/>
                    <a:lstStyle/>
                    <a:p>
                      <a:r>
                        <a:rPr lang="zh-TW" altLang="en-US" dirty="0" smtClean="0"/>
                        <a:t>英文專書篇章</a:t>
                      </a:r>
                      <a:endParaRPr lang="zh-TW" altLang="en-US" dirty="0"/>
                    </a:p>
                  </a:txBody>
                  <a:tcPr/>
                </a:tc>
                <a:tc>
                  <a:txBody>
                    <a:bodyPr/>
                    <a:lstStyle/>
                    <a:p>
                      <a:pPr algn="ctr"/>
                      <a:r>
                        <a:rPr lang="en-US" altLang="zh-TW" dirty="0" smtClean="0"/>
                        <a:t>21</a:t>
                      </a:r>
                      <a:endParaRPr lang="zh-TW"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t>中文專書篇章</a:t>
                      </a:r>
                    </a:p>
                  </a:txBody>
                  <a:tcPr/>
                </a:tc>
                <a:tc>
                  <a:txBody>
                    <a:bodyPr/>
                    <a:lstStyle/>
                    <a:p>
                      <a:pPr algn="ctr"/>
                      <a:r>
                        <a:rPr lang="en-US" altLang="zh-TW" dirty="0" smtClean="0"/>
                        <a:t>30</a:t>
                      </a:r>
                      <a:endParaRPr lang="zh-TW" altLang="en-US" dirty="0"/>
                    </a:p>
                  </a:txBody>
                  <a:tcPr/>
                </a:tc>
              </a:tr>
              <a:tr h="370840">
                <a:tc>
                  <a:txBody>
                    <a:bodyPr/>
                    <a:lstStyle/>
                    <a:p>
                      <a:r>
                        <a:rPr lang="zh-TW" altLang="en-US" dirty="0" smtClean="0"/>
                        <a:t>國外碩博士論文</a:t>
                      </a:r>
                      <a:endParaRPr lang="zh-TW" altLang="en-US" dirty="0"/>
                    </a:p>
                  </a:txBody>
                  <a:tcPr/>
                </a:tc>
                <a:tc>
                  <a:txBody>
                    <a:bodyPr/>
                    <a:lstStyle/>
                    <a:p>
                      <a:pPr algn="ctr"/>
                      <a:r>
                        <a:rPr lang="en-US" altLang="zh-TW" dirty="0" smtClean="0"/>
                        <a:t>8</a:t>
                      </a:r>
                      <a:endParaRPr lang="zh-TW" altLang="en-US" dirty="0"/>
                    </a:p>
                  </a:txBody>
                  <a:tcPr/>
                </a:tc>
              </a:tr>
              <a:tr h="370840">
                <a:tc>
                  <a:txBody>
                    <a:bodyPr/>
                    <a:lstStyle/>
                    <a:p>
                      <a:r>
                        <a:rPr lang="zh-TW" altLang="en-US" dirty="0" smtClean="0"/>
                        <a:t>國內碩博士論文</a:t>
                      </a:r>
                      <a:endParaRPr lang="zh-TW" altLang="en-US" dirty="0"/>
                    </a:p>
                  </a:txBody>
                  <a:tcPr/>
                </a:tc>
                <a:tc>
                  <a:txBody>
                    <a:bodyPr/>
                    <a:lstStyle/>
                    <a:p>
                      <a:pPr algn="ctr"/>
                      <a:r>
                        <a:rPr lang="en-US" altLang="zh-TW" dirty="0" smtClean="0"/>
                        <a:t>145</a:t>
                      </a:r>
                      <a:endParaRPr lang="zh-TW" altLang="en-US" dirty="0"/>
                    </a:p>
                  </a:txBody>
                  <a:tcPr/>
                </a:tc>
              </a:tr>
            </a:tbl>
          </a:graphicData>
        </a:graphic>
      </p:graphicFrame>
      <p:sp>
        <p:nvSpPr>
          <p:cNvPr id="4" name="文字版面配置區 3"/>
          <p:cNvSpPr>
            <a:spLocks noGrp="1"/>
          </p:cNvSpPr>
          <p:nvPr>
            <p:ph type="body" sz="half" idx="2"/>
          </p:nvPr>
        </p:nvSpPr>
        <p:spPr/>
        <p:txBody>
          <a:bodyPr>
            <a:normAutofit fontScale="85000" lnSpcReduction="20000"/>
          </a:bodyPr>
          <a:lstStyle/>
          <a:p>
            <a:pPr marL="285750" indent="-285750" algn="l">
              <a:buFont typeface="Arial" charset="0"/>
              <a:buChar char="•"/>
            </a:pPr>
            <a:r>
              <a:rPr kumimoji="1" lang="zh-TW" altLang="en-US" sz="2800" dirty="0" smtClean="0"/>
              <a:t>本中心為</a:t>
            </a:r>
            <a:r>
              <a:rPr kumimoji="1" lang="en-US" altLang="zh-TW" sz="2800" dirty="0" smtClean="0"/>
              <a:t>2012-2016</a:t>
            </a:r>
            <a:r>
              <a:rPr kumimoji="1" lang="zh-TW" altLang="en-US" sz="2800" dirty="0" smtClean="0"/>
              <a:t>年台灣選舉與民主化調查（</a:t>
            </a:r>
            <a:r>
              <a:rPr kumimoji="1" lang="en-US" altLang="zh-TW" sz="2800" dirty="0" smtClean="0"/>
              <a:t>TEDS</a:t>
            </a:r>
            <a:r>
              <a:rPr kumimoji="1" lang="zh-TW" altLang="en-US" sz="2800" dirty="0" smtClean="0"/>
              <a:t>）執行單位，黃紀講座教授擔任召集人。</a:t>
            </a:r>
            <a:endParaRPr kumimoji="1" lang="en-US" altLang="zh-TW" sz="2800" dirty="0" smtClean="0"/>
          </a:p>
          <a:p>
            <a:pPr marL="285750" indent="-285750" algn="l">
              <a:buFont typeface="Arial" charset="0"/>
              <a:buChar char="•"/>
            </a:pPr>
            <a:r>
              <a:rPr kumimoji="1" lang="en-US" altLang="zh-TW" sz="2800" dirty="0" smtClean="0"/>
              <a:t>TEDS</a:t>
            </a:r>
            <a:r>
              <a:rPr kumimoji="1" lang="zh-TW" altLang="en-US" sz="2800" dirty="0" smtClean="0"/>
              <a:t>資料已經收錄在美國密西根大學的</a:t>
            </a:r>
            <a:r>
              <a:rPr kumimoji="1" lang="en-US" altLang="zh-TW" sz="2800" dirty="0" smtClean="0"/>
              <a:t>ICPSR</a:t>
            </a:r>
            <a:r>
              <a:rPr kumimoji="1" lang="zh-TW" altLang="en-US" sz="2800" dirty="0" smtClean="0"/>
              <a:t>資料庫，供國際學界使用。</a:t>
            </a:r>
            <a:endParaRPr kumimoji="1" lang="en-US" altLang="zh-TW" sz="2800" dirty="0" smtClean="0"/>
          </a:p>
          <a:p>
            <a:endParaRPr kumimoji="1" lang="zh-TW" altLang="en-US" dirty="0"/>
          </a:p>
        </p:txBody>
      </p:sp>
      <p:sp>
        <p:nvSpPr>
          <p:cNvPr id="6" name="投影片編號版面配置區 5"/>
          <p:cNvSpPr>
            <a:spLocks noGrp="1"/>
          </p:cNvSpPr>
          <p:nvPr>
            <p:ph type="sldNum" sz="quarter" idx="12"/>
          </p:nvPr>
        </p:nvSpPr>
        <p:spPr/>
        <p:txBody>
          <a:bodyPr/>
          <a:lstStyle/>
          <a:p>
            <a:fld id="{837B3CA7-0922-9940-ABE5-C844A311807E}" type="slidenum">
              <a:rPr kumimoji="1" lang="zh-TW" altLang="en-US" smtClean="0"/>
              <a:t>5</a:t>
            </a:fld>
            <a:endParaRPr kumimoji="1" lang="zh-TW" altLang="en-US"/>
          </a:p>
        </p:txBody>
      </p:sp>
    </p:spTree>
    <p:extLst>
      <p:ext uri="{BB962C8B-B14F-4D97-AF65-F5344CB8AC3E}">
        <p14:creationId xmlns:p14="http://schemas.microsoft.com/office/powerpoint/2010/main" val="73514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sz="3200" dirty="0"/>
              <a:t>中長期發展</a:t>
            </a:r>
            <a:r>
              <a:rPr lang="zh-TW" altLang="zh-TW" sz="3200" dirty="0" smtClean="0"/>
              <a:t>目標</a:t>
            </a:r>
            <a:r>
              <a:rPr lang="en-US" altLang="zh-TW" sz="3200" dirty="0" smtClean="0"/>
              <a:t/>
            </a:r>
            <a:br>
              <a:rPr lang="en-US" altLang="zh-TW" sz="3200" dirty="0" smtClean="0"/>
            </a:br>
            <a:r>
              <a:rPr lang="zh-TW" altLang="zh-TW" sz="3200" dirty="0" smtClean="0"/>
              <a:t>達成</a:t>
            </a:r>
            <a:r>
              <a:rPr lang="zh-TW" altLang="zh-TW" sz="3200" dirty="0"/>
              <a:t>情形</a:t>
            </a:r>
            <a:r>
              <a:rPr lang="zh-TW" altLang="zh-TW" dirty="0"/>
              <a:t> </a:t>
            </a:r>
            <a:endParaRPr kumimoji="1" lang="zh-TW" altLang="en-US" dirty="0"/>
          </a:p>
        </p:txBody>
      </p:sp>
      <p:sp>
        <p:nvSpPr>
          <p:cNvPr id="4" name="文字版面配置區 3"/>
          <p:cNvSpPr>
            <a:spLocks noGrp="1"/>
          </p:cNvSpPr>
          <p:nvPr>
            <p:ph type="body" sz="half" idx="2"/>
          </p:nvPr>
        </p:nvSpPr>
        <p:spPr/>
        <p:txBody>
          <a:bodyPr/>
          <a:lstStyle/>
          <a:p>
            <a:pPr marL="285750" indent="-285750" algn="l">
              <a:buFont typeface="Arial" charset="0"/>
              <a:buChar char="•"/>
            </a:pPr>
            <a:r>
              <a:rPr kumimoji="1" lang="zh-TW" altLang="en-US" sz="2000" dirty="0" smtClean="0"/>
              <a:t>三年內舉辦</a:t>
            </a:r>
            <a:r>
              <a:rPr kumimoji="1" lang="zh-TW" altLang="en-US" sz="2000" dirty="0" smtClean="0"/>
              <a:t>六個</a:t>
            </a:r>
            <a:r>
              <a:rPr kumimoji="1" lang="zh-TW" altLang="en-US" sz="2000" dirty="0" smtClean="0"/>
              <a:t>國際以及</a:t>
            </a:r>
            <a:r>
              <a:rPr kumimoji="1" lang="zh-TW" altLang="en-US" sz="2000" dirty="0" smtClean="0"/>
              <a:t>一個兩岸四地學術研討會</a:t>
            </a:r>
            <a:endParaRPr kumimoji="1" lang="en-US" altLang="zh-TW" sz="2000" dirty="0" smtClean="0"/>
          </a:p>
          <a:p>
            <a:pPr marL="285750" indent="-285750" algn="l">
              <a:buFont typeface="Arial" charset="0"/>
              <a:buChar char="•"/>
            </a:pPr>
            <a:r>
              <a:rPr kumimoji="1" lang="zh-TW" altLang="en-US" sz="2000" dirty="0" smtClean="0"/>
              <a:t>邀請九位國際學者來訪，包括</a:t>
            </a:r>
            <a:r>
              <a:rPr kumimoji="1" lang="en-US" altLang="zh-TW" sz="2000" dirty="0" smtClean="0"/>
              <a:t>Allen Hicken</a:t>
            </a:r>
            <a:r>
              <a:rPr kumimoji="1" lang="zh-TW" altLang="en-US" sz="2000" dirty="0" smtClean="0"/>
              <a:t> </a:t>
            </a:r>
            <a:r>
              <a:rPr kumimoji="1" lang="en-US" altLang="zh-TW" sz="2000" dirty="0" smtClean="0"/>
              <a:t>(Michigan), Doug Rivers (Stanford), Harold Clarke(UT Dallas)</a:t>
            </a:r>
            <a:r>
              <a:rPr kumimoji="1" lang="zh-TW" altLang="en-US" sz="2000" dirty="0" smtClean="0"/>
              <a:t>等人</a:t>
            </a:r>
            <a:endParaRPr kumimoji="1" lang="en-US" altLang="zh-TW" sz="2000" dirty="0" smtClean="0"/>
          </a:p>
          <a:p>
            <a:endParaRPr kumimoji="1"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377555"/>
            <a:ext cx="2675275" cy="2006456"/>
          </a:xfr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137" y="3415718"/>
            <a:ext cx="2675275" cy="2006456"/>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3411" y="1388533"/>
            <a:ext cx="3042699" cy="1995477"/>
          </a:xfrm>
          <a:prstGeom prst="rect">
            <a:avLst/>
          </a:prstGeom>
        </p:spPr>
      </p:pic>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411" y="3415718"/>
            <a:ext cx="3137269" cy="2091002"/>
          </a:xfrm>
          <a:prstGeom prst="rect">
            <a:avLst/>
          </a:prstGeom>
        </p:spPr>
      </p:pic>
      <p:sp>
        <p:nvSpPr>
          <p:cNvPr id="11" name="投影片編號版面配置區 10"/>
          <p:cNvSpPr>
            <a:spLocks noGrp="1"/>
          </p:cNvSpPr>
          <p:nvPr>
            <p:ph type="sldNum" sz="quarter" idx="12"/>
          </p:nvPr>
        </p:nvSpPr>
        <p:spPr/>
        <p:txBody>
          <a:bodyPr/>
          <a:lstStyle/>
          <a:p>
            <a:fld id="{837B3CA7-0922-9940-ABE5-C844A311807E}" type="slidenum">
              <a:rPr kumimoji="1" lang="zh-TW" altLang="en-US" smtClean="0"/>
              <a:t>6</a:t>
            </a:fld>
            <a:endParaRPr kumimoji="1" lang="zh-TW" altLang="en-US"/>
          </a:p>
        </p:txBody>
      </p:sp>
    </p:spTree>
    <p:extLst>
      <p:ext uri="{BB962C8B-B14F-4D97-AF65-F5344CB8AC3E}">
        <p14:creationId xmlns:p14="http://schemas.microsoft.com/office/powerpoint/2010/main" val="2114553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sz="3200" dirty="0"/>
              <a:t>中長期發展</a:t>
            </a:r>
            <a:r>
              <a:rPr lang="zh-TW" altLang="zh-TW" sz="3200" dirty="0" smtClean="0"/>
              <a:t>目標</a:t>
            </a:r>
            <a:r>
              <a:rPr lang="en-US" altLang="zh-TW" sz="3200" dirty="0" smtClean="0"/>
              <a:t/>
            </a:r>
            <a:br>
              <a:rPr lang="en-US" altLang="zh-TW" sz="3200" dirty="0" smtClean="0"/>
            </a:br>
            <a:r>
              <a:rPr lang="zh-TW" altLang="zh-TW" sz="3200" dirty="0" smtClean="0"/>
              <a:t>達成</a:t>
            </a:r>
            <a:r>
              <a:rPr lang="zh-TW" altLang="zh-TW" sz="3200" dirty="0"/>
              <a:t>情形</a:t>
            </a:r>
            <a:r>
              <a:rPr lang="zh-TW" altLang="zh-TW" dirty="0"/>
              <a:t> </a:t>
            </a:r>
            <a:endParaRPr kumimoji="1" lang="zh-TW" altLang="en-US" dirty="0"/>
          </a:p>
        </p:txBody>
      </p:sp>
      <p:sp>
        <p:nvSpPr>
          <p:cNvPr id="3" name="內容版面配置區 2"/>
          <p:cNvSpPr>
            <a:spLocks noGrp="1"/>
          </p:cNvSpPr>
          <p:nvPr>
            <p:ph idx="1"/>
          </p:nvPr>
        </p:nvSpPr>
        <p:spPr>
          <a:xfrm>
            <a:off x="11099910" y="2667003"/>
            <a:ext cx="5118981" cy="5008480"/>
          </a:xfrm>
        </p:spPr>
        <p:txBody>
          <a:bodyPr/>
          <a:lstStyle/>
          <a:p>
            <a:endParaRPr kumimoji="1" lang="zh-TW" altLang="en-US" dirty="0"/>
          </a:p>
        </p:txBody>
      </p:sp>
      <p:sp>
        <p:nvSpPr>
          <p:cNvPr id="4" name="文字版面配置區 3"/>
          <p:cNvSpPr>
            <a:spLocks noGrp="1"/>
          </p:cNvSpPr>
          <p:nvPr>
            <p:ph type="body" sz="half" idx="2"/>
          </p:nvPr>
        </p:nvSpPr>
        <p:spPr/>
        <p:txBody>
          <a:bodyPr>
            <a:normAutofit fontScale="77500" lnSpcReduction="20000"/>
          </a:bodyPr>
          <a:lstStyle/>
          <a:p>
            <a:pPr marL="285750" indent="-285750" algn="l">
              <a:buFont typeface="Arial" charset="0"/>
              <a:buChar char="•"/>
            </a:pPr>
            <a:r>
              <a:rPr kumimoji="1" lang="zh-TW" altLang="en-US" sz="2800" dirty="0" smtClean="0"/>
              <a:t>黃紀講座教授建立台灣政治地緣資訊系統，可查詢</a:t>
            </a:r>
            <a:r>
              <a:rPr kumimoji="1" lang="en-US" altLang="zh-TW" sz="2800" dirty="0" smtClean="0"/>
              <a:t>1991</a:t>
            </a:r>
            <a:r>
              <a:rPr kumimoji="1" lang="zh-TW" altLang="en-US" sz="2800" dirty="0" smtClean="0"/>
              <a:t>年以來各個層級的選舉結果以及戶口、工商普查，並且結合</a:t>
            </a:r>
            <a:r>
              <a:rPr kumimoji="1" lang="en-US" altLang="zh-TW" sz="2800" dirty="0" smtClean="0"/>
              <a:t>GIS</a:t>
            </a:r>
            <a:r>
              <a:rPr kumimoji="1" lang="zh-TW" altLang="en-US" sz="2800" dirty="0" smtClean="0"/>
              <a:t>地圖。</a:t>
            </a:r>
            <a:endParaRPr kumimoji="1" lang="en-US" altLang="zh-TW" sz="2800" dirty="0" smtClean="0"/>
          </a:p>
          <a:p>
            <a:pPr marL="285750" indent="-285750" algn="l">
              <a:buFont typeface="Arial" charset="0"/>
              <a:buChar char="•"/>
            </a:pPr>
            <a:r>
              <a:rPr kumimoji="1" lang="zh-TW" altLang="en-US" sz="2800" dirty="0" smtClean="0"/>
              <a:t>與心理系共同研究隱性的政治態度，解釋投票行為。</a:t>
            </a:r>
            <a:endParaRPr kumimoji="1" lang="en-US" altLang="zh-TW" sz="2800" dirty="0" smtClean="0"/>
          </a:p>
          <a:p>
            <a:endParaRPr kumimoji="1" lang="en-US" altLang="zh-TW" dirty="0" smtClean="0"/>
          </a:p>
          <a:p>
            <a:endParaRPr kumimoji="1" lang="zh-TW" altLang="en-US" dirty="0"/>
          </a:p>
        </p:txBody>
      </p:sp>
      <p:sp>
        <p:nvSpPr>
          <p:cNvPr id="5" name="Rectangle 2"/>
          <p:cNvSpPr>
            <a:spLocks noChangeArrowheads="1"/>
          </p:cNvSpPr>
          <p:nvPr/>
        </p:nvSpPr>
        <p:spPr bwMode="auto">
          <a:xfrm>
            <a:off x="6112025" y="1788897"/>
            <a:ext cx="11410733" cy="46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pic>
        <p:nvPicPr>
          <p:cNvPr id="1025" name="圖片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716" y="2198451"/>
            <a:ext cx="6199942" cy="2547565"/>
          </a:xfrm>
          <a:prstGeom prst="rect">
            <a:avLst/>
          </a:prstGeom>
          <a:noFill/>
          <a:extLst>
            <a:ext uri="{909E8E84-426E-40DD-AFC4-6F175D3DCCD1}">
              <a14:hiddenFill xmlns:a14="http://schemas.microsoft.com/office/drawing/2010/main">
                <a:solidFill>
                  <a:srgbClr val="FFFFFF"/>
                </a:solidFill>
              </a14:hiddenFill>
            </a:ext>
          </a:extLst>
        </p:spPr>
      </p:pic>
      <p:sp>
        <p:nvSpPr>
          <p:cNvPr id="6" name="投影片編號版面配置區 5"/>
          <p:cNvSpPr>
            <a:spLocks noGrp="1"/>
          </p:cNvSpPr>
          <p:nvPr>
            <p:ph type="sldNum" sz="quarter" idx="12"/>
          </p:nvPr>
        </p:nvSpPr>
        <p:spPr/>
        <p:txBody>
          <a:bodyPr/>
          <a:lstStyle/>
          <a:p>
            <a:fld id="{837B3CA7-0922-9940-ABE5-C844A311807E}" type="slidenum">
              <a:rPr kumimoji="1" lang="zh-TW" altLang="en-US" smtClean="0"/>
              <a:t>7</a:t>
            </a:fld>
            <a:endParaRPr kumimoji="1" lang="zh-TW" altLang="en-US"/>
          </a:p>
        </p:txBody>
      </p:sp>
    </p:spTree>
    <p:extLst>
      <p:ext uri="{BB962C8B-B14F-4D97-AF65-F5344CB8AC3E}">
        <p14:creationId xmlns:p14="http://schemas.microsoft.com/office/powerpoint/2010/main" val="4030940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3200" dirty="0"/>
              <a:t>中長期發展目標</a:t>
            </a:r>
            <a:br>
              <a:rPr kumimoji="1" lang="zh-TW" altLang="en-US" sz="3200" dirty="0"/>
            </a:br>
            <a:r>
              <a:rPr kumimoji="1" lang="zh-TW" altLang="en-US" sz="3200" dirty="0"/>
              <a:t>達成情形</a:t>
            </a:r>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5150" y="1638300"/>
            <a:ext cx="5016500" cy="3581400"/>
          </a:xfrm>
        </p:spPr>
      </p:pic>
      <p:sp>
        <p:nvSpPr>
          <p:cNvPr id="4" name="文字版面配置區 3"/>
          <p:cNvSpPr>
            <a:spLocks noGrp="1"/>
          </p:cNvSpPr>
          <p:nvPr>
            <p:ph type="body" sz="half" idx="2"/>
          </p:nvPr>
        </p:nvSpPr>
        <p:spPr/>
        <p:txBody>
          <a:bodyPr>
            <a:noAutofit/>
          </a:bodyPr>
          <a:lstStyle/>
          <a:p>
            <a:pPr marL="457200" indent="-457200" algn="l">
              <a:buFont typeface="Arial" charset="0"/>
              <a:buChar char="•"/>
            </a:pPr>
            <a:r>
              <a:rPr kumimoji="1" lang="zh-TW" altLang="en-US" sz="2000" dirty="0" smtClean="0"/>
              <a:t>開發電腦面訪系統，訪員攜帶平板電腦訪問受訪者。</a:t>
            </a:r>
            <a:endParaRPr kumimoji="1" lang="en-US" altLang="zh-TW" sz="2000" dirty="0" smtClean="0"/>
          </a:p>
          <a:p>
            <a:pPr marL="457200" indent="-457200" algn="l">
              <a:buFont typeface="Arial" charset="0"/>
              <a:buChar char="•"/>
            </a:pPr>
            <a:r>
              <a:rPr kumimoji="1" lang="zh-TW" altLang="en-US" sz="2000" dirty="0" smtClean="0"/>
              <a:t>開發網路調查實驗平台，可進行各種複雜的實驗設計，並且快速收集民意資料。</a:t>
            </a:r>
            <a:endParaRPr kumimoji="1" lang="en-US" altLang="zh-TW" sz="2000" dirty="0" smtClean="0"/>
          </a:p>
          <a:p>
            <a:pPr marL="457200" indent="-457200" algn="l">
              <a:buFont typeface="Arial" charset="0"/>
              <a:buChar char="•"/>
            </a:pPr>
            <a:r>
              <a:rPr kumimoji="1" lang="zh-TW" altLang="en-US" sz="2000" dirty="0" smtClean="0"/>
              <a:t>開發公職人員查詢系統，快速查詢政治人物經歷與選舉結果</a:t>
            </a:r>
            <a:endParaRPr kumimoji="1" lang="zh-TW" altLang="en-US" sz="2000" dirty="0"/>
          </a:p>
        </p:txBody>
      </p:sp>
      <p:sp>
        <p:nvSpPr>
          <p:cNvPr id="5" name="投影片編號版面配置區 4"/>
          <p:cNvSpPr>
            <a:spLocks noGrp="1"/>
          </p:cNvSpPr>
          <p:nvPr>
            <p:ph type="sldNum" sz="quarter" idx="12"/>
          </p:nvPr>
        </p:nvSpPr>
        <p:spPr/>
        <p:txBody>
          <a:bodyPr/>
          <a:lstStyle/>
          <a:p>
            <a:fld id="{837B3CA7-0922-9940-ABE5-C844A311807E}" type="slidenum">
              <a:rPr kumimoji="1" lang="zh-TW" altLang="en-US" smtClean="0"/>
              <a:t>8</a:t>
            </a:fld>
            <a:endParaRPr kumimoji="1" lang="zh-TW" altLang="en-US"/>
          </a:p>
        </p:txBody>
      </p:sp>
    </p:spTree>
    <p:extLst>
      <p:ext uri="{BB962C8B-B14F-4D97-AF65-F5344CB8AC3E}">
        <p14:creationId xmlns:p14="http://schemas.microsoft.com/office/powerpoint/2010/main" val="6393761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3811" y="1556950"/>
            <a:ext cx="3718455" cy="976185"/>
          </a:xfrm>
        </p:spPr>
        <p:txBody>
          <a:bodyPr/>
          <a:lstStyle/>
          <a:p>
            <a:r>
              <a:rPr kumimoji="1" lang="zh-TW" altLang="en-US" dirty="0" smtClean="0"/>
              <a:t>研究成果</a:t>
            </a:r>
            <a:endParaRPr kumimoji="1"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038040247"/>
              </p:ext>
            </p:extLst>
          </p:nvPr>
        </p:nvGraphicFramePr>
        <p:xfrm>
          <a:off x="5418138" y="982663"/>
          <a:ext cx="5470525" cy="4892675"/>
        </p:xfrm>
        <a:graphic>
          <a:graphicData uri="http://schemas.openxmlformats.org/drawingml/2006/chart">
            <c:chart xmlns:c="http://schemas.openxmlformats.org/drawingml/2006/chart" xmlns:r="http://schemas.openxmlformats.org/officeDocument/2006/relationships" r:id="rId2"/>
          </a:graphicData>
        </a:graphic>
      </p:graphicFrame>
      <p:sp>
        <p:nvSpPr>
          <p:cNvPr id="4" name="文字版面配置區 3"/>
          <p:cNvSpPr>
            <a:spLocks noGrp="1"/>
          </p:cNvSpPr>
          <p:nvPr>
            <p:ph type="body" sz="half" idx="2"/>
          </p:nvPr>
        </p:nvSpPr>
        <p:spPr>
          <a:xfrm>
            <a:off x="1293811" y="2965622"/>
            <a:ext cx="3718455" cy="2909716"/>
          </a:xfrm>
        </p:spPr>
        <p:txBody>
          <a:bodyPr>
            <a:normAutofit fontScale="92500"/>
          </a:bodyPr>
          <a:lstStyle/>
          <a:p>
            <a:pPr marL="342900" indent="-342900" algn="l">
              <a:buFont typeface="Arial" charset="0"/>
              <a:buChar char="•"/>
            </a:pPr>
            <a:r>
              <a:rPr lang="zh-TW" altLang="zh-TW" sz="2400" dirty="0"/>
              <a:t>過去三個</a:t>
            </a:r>
            <a:r>
              <a:rPr lang="zh-TW" altLang="zh-TW" sz="2400" dirty="0" smtClean="0"/>
              <a:t>年度，共</a:t>
            </a:r>
            <a:r>
              <a:rPr lang="zh-TW" altLang="zh-TW" sz="2400" dirty="0"/>
              <a:t>發表</a:t>
            </a:r>
            <a:r>
              <a:rPr lang="en-US" altLang="zh-TW" sz="2400" dirty="0"/>
              <a:t>4</a:t>
            </a:r>
            <a:r>
              <a:rPr lang="zh-TW" altLang="zh-TW" sz="2400" dirty="0"/>
              <a:t>本專書、</a:t>
            </a:r>
            <a:r>
              <a:rPr lang="en-US" altLang="zh-TW" sz="2400" dirty="0"/>
              <a:t>14</a:t>
            </a:r>
            <a:r>
              <a:rPr lang="zh-TW" altLang="zh-TW" sz="2400" dirty="0"/>
              <a:t>篇專書篇章、</a:t>
            </a:r>
            <a:r>
              <a:rPr lang="en-US" altLang="zh-TW" sz="2400" dirty="0"/>
              <a:t>23</a:t>
            </a:r>
            <a:r>
              <a:rPr lang="zh-TW" altLang="zh-TW" sz="2400" dirty="0"/>
              <a:t>篇期刊論文（包含</a:t>
            </a:r>
            <a:r>
              <a:rPr lang="en-US" altLang="zh-TW" sz="2400" dirty="0"/>
              <a:t>SSCI</a:t>
            </a:r>
            <a:r>
              <a:rPr lang="zh-TW" altLang="zh-TW" sz="2400" dirty="0"/>
              <a:t>與其他國際期刊論文，以及國內</a:t>
            </a:r>
            <a:r>
              <a:rPr lang="en-US" altLang="zh-TW" sz="2400" dirty="0"/>
              <a:t>TSSCI</a:t>
            </a:r>
            <a:r>
              <a:rPr lang="zh-TW" altLang="zh-TW" sz="2400" dirty="0"/>
              <a:t>等具有雙向匿名審查制度的期刊）、</a:t>
            </a:r>
            <a:r>
              <a:rPr lang="en-US" altLang="zh-TW" sz="2400" dirty="0"/>
              <a:t>72</a:t>
            </a:r>
            <a:r>
              <a:rPr lang="zh-TW" altLang="zh-TW" sz="2400" dirty="0"/>
              <a:t>篇會議論文、</a:t>
            </a:r>
            <a:r>
              <a:rPr lang="en-US" altLang="zh-TW" sz="2400" dirty="0"/>
              <a:t>18</a:t>
            </a:r>
            <a:r>
              <a:rPr lang="zh-TW" altLang="zh-TW" sz="2400" dirty="0"/>
              <a:t>本研究報告，總計</a:t>
            </a:r>
            <a:r>
              <a:rPr lang="en-US" altLang="zh-TW" sz="2400" dirty="0"/>
              <a:t>131</a:t>
            </a:r>
            <a:r>
              <a:rPr lang="zh-TW" altLang="zh-TW" sz="2400" dirty="0"/>
              <a:t>份研究</a:t>
            </a:r>
            <a:r>
              <a:rPr lang="zh-TW" altLang="zh-TW" sz="2400" dirty="0" smtClean="0"/>
              <a:t>成果</a:t>
            </a:r>
            <a:endParaRPr lang="en-US" altLang="zh-TW" sz="2400" dirty="0" smtClean="0"/>
          </a:p>
          <a:p>
            <a:endParaRPr kumimoji="1" lang="zh-TW" altLang="en-US" dirty="0"/>
          </a:p>
        </p:txBody>
      </p:sp>
      <p:sp>
        <p:nvSpPr>
          <p:cNvPr id="5" name="投影片編號版面配置區 4"/>
          <p:cNvSpPr>
            <a:spLocks noGrp="1"/>
          </p:cNvSpPr>
          <p:nvPr>
            <p:ph type="sldNum" sz="quarter" idx="12"/>
          </p:nvPr>
        </p:nvSpPr>
        <p:spPr/>
        <p:txBody>
          <a:bodyPr/>
          <a:lstStyle/>
          <a:p>
            <a:fld id="{837B3CA7-0922-9940-ABE5-C844A311807E}" type="slidenum">
              <a:rPr kumimoji="1" lang="zh-TW" altLang="en-US" smtClean="0"/>
              <a:t>9</a:t>
            </a:fld>
            <a:endParaRPr kumimoji="1" lang="zh-TW" altLang="en-US"/>
          </a:p>
        </p:txBody>
      </p:sp>
    </p:spTree>
    <p:extLst>
      <p:ext uri="{BB962C8B-B14F-4D97-AF65-F5344CB8AC3E}">
        <p14:creationId xmlns:p14="http://schemas.microsoft.com/office/powerpoint/2010/main" val="4210695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886</TotalTime>
  <Words>1690</Words>
  <Application>Microsoft Macintosh PowerPoint</Application>
  <PresentationFormat>寬螢幕</PresentationFormat>
  <Paragraphs>126</Paragraphs>
  <Slides>24</Slides>
  <Notes>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24</vt:i4>
      </vt:variant>
    </vt:vector>
  </HeadingPairs>
  <TitlesOfParts>
    <vt:vector size="31" baseType="lpstr">
      <vt:lpstr>Calibri</vt:lpstr>
      <vt:lpstr>Garamond</vt:lpstr>
      <vt:lpstr>Wingdings</vt:lpstr>
      <vt:lpstr>微軟正黑體</vt:lpstr>
      <vt:lpstr>新細明體</vt:lpstr>
      <vt:lpstr>Arial</vt:lpstr>
      <vt:lpstr>有機</vt:lpstr>
      <vt:lpstr>選舉研究中心 103-105年自評報告</vt:lpstr>
      <vt:lpstr>中心定位 </vt:lpstr>
      <vt:lpstr>組織運作</vt:lpstr>
      <vt:lpstr>中心經費來源與財務規劃</vt:lpstr>
      <vt:lpstr>中長期發展目標 達成情形 </vt:lpstr>
      <vt:lpstr>中長期發展目標 達成情形 </vt:lpstr>
      <vt:lpstr>中長期發展目標 達成情形 </vt:lpstr>
      <vt:lpstr>中長期發展目標 達成情形</vt:lpstr>
      <vt:lpstr>研究成果</vt:lpstr>
      <vt:lpstr>Mixed-member Electoral Systems in Constitutional Context: Taiwan, Japan, and Beyond  (鑲嵌於憲政脈絡的混合選舉制度) </vt:lpstr>
      <vt:lpstr>The Taiwan Voter</vt:lpstr>
      <vt:lpstr>質變數與受限依變數的迴歸分析 </vt:lpstr>
      <vt:lpstr>民意調查研究 </vt:lpstr>
      <vt:lpstr>重要期刊論文</vt:lpstr>
      <vt:lpstr>社會具體貢獻 </vt:lpstr>
      <vt:lpstr>我國選舉資料檢索系統</vt:lpstr>
      <vt:lpstr>PowerPoint 簡報</vt:lpstr>
      <vt:lpstr>PowerPoint 簡報</vt:lpstr>
      <vt:lpstr>PowerPoint 簡報</vt:lpstr>
      <vt:lpstr>PowerPoint 簡報</vt:lpstr>
      <vt:lpstr>研究成果之水準在國內外學術界的相對地位 </vt:lpstr>
      <vt:lpstr>問題及挑戰、因應策略及改善狀況 </vt:lpstr>
      <vt:lpstr>100-102年評鑑改進情形</vt:lpstr>
      <vt:lpstr>報告完畢、敬請指教</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選舉研究中心</dc:title>
  <dc:creator>Chia-hung Tsai</dc:creator>
  <cp:lastModifiedBy>Chia-hung Tsai</cp:lastModifiedBy>
  <cp:revision>47</cp:revision>
  <dcterms:created xsi:type="dcterms:W3CDTF">2017-12-04T03:51:23Z</dcterms:created>
  <dcterms:modified xsi:type="dcterms:W3CDTF">2017-12-07T07:22:24Z</dcterms:modified>
</cp:coreProperties>
</file>